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5"/>
  </p:sldMasterIdLst>
  <p:notesMasterIdLst>
    <p:notesMasterId r:id="rId12"/>
  </p:notesMasterIdLst>
  <p:sldIdLst>
    <p:sldId id="292" r:id="rId6"/>
    <p:sldId id="362" r:id="rId7"/>
    <p:sldId id="363" r:id="rId8"/>
    <p:sldId id="364" r:id="rId9"/>
    <p:sldId id="365" r:id="rId10"/>
    <p:sldId id="289" r:id="rId11"/>
  </p:sldIdLst>
  <p:sldSz cx="9144000" cy="6858000" type="screen4x3"/>
  <p:notesSz cx="7010400" cy="92964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9C800"/>
    <a:srgbClr val="AC8300"/>
    <a:srgbClr val="8ACDDE"/>
    <a:srgbClr val="FFFFFF"/>
    <a:srgbClr val="006600"/>
    <a:srgbClr val="008000"/>
    <a:srgbClr val="CEC9A1"/>
    <a:srgbClr val="35261A"/>
    <a:srgbClr val="35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2086" autoAdjust="0"/>
  </p:normalViewPr>
  <p:slideViewPr>
    <p:cSldViewPr snapToGrid="0" snapToObjects="1">
      <p:cViewPr>
        <p:scale>
          <a:sx n="100" d="100"/>
          <a:sy n="100" d="100"/>
        </p:scale>
        <p:origin x="-1944" y="-258"/>
      </p:cViewPr>
      <p:guideLst>
        <p:guide orient="horz" pos="2453"/>
        <p:guide orient="horz" pos="877"/>
        <p:guide orient="horz" pos="468"/>
        <p:guide orient="horz" pos="3782"/>
        <p:guide orient="horz" pos="174"/>
        <p:guide orient="horz" pos="4138"/>
        <p:guide orient="horz" pos="1176"/>
        <p:guide pos="2883"/>
        <p:guide pos="5536"/>
        <p:guide pos="827"/>
        <p:guide pos="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C05D4E1-0BC6-41B3-9773-4EB150B86235}" type="datetime1">
              <a:rPr lang="es-ES"/>
              <a:pPr>
                <a:defRPr/>
              </a:pPr>
              <a:t>16/01/2018</a:t>
            </a:fld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EED0F32-F65D-4EF9-981C-3FF60E885D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71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D0F32-F65D-4EF9-981C-3FF60E885D9A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517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42885F1-8806-4CB4-9C8A-1352EB6D0AEC}" type="slidenum">
              <a:rPr lang="es-ES" smtClean="0">
                <a:latin typeface="Calibri" charset="0"/>
              </a:rPr>
              <a:pPr eaLnBrk="1" hangingPunct="1"/>
              <a:t>2</a:t>
            </a:fld>
            <a:endParaRPr lang="es-E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42885F1-8806-4CB4-9C8A-1352EB6D0AEC}" type="slidenum">
              <a:rPr lang="es-ES" smtClean="0">
                <a:latin typeface="Calibri" charset="0"/>
              </a:rPr>
              <a:pPr eaLnBrk="1" hangingPunct="1"/>
              <a:t>3</a:t>
            </a:fld>
            <a:endParaRPr lang="es-E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42885F1-8806-4CB4-9C8A-1352EB6D0AEC}" type="slidenum">
              <a:rPr lang="es-ES" smtClean="0">
                <a:latin typeface="Calibri" charset="0"/>
              </a:rPr>
              <a:pPr eaLnBrk="1" hangingPunct="1"/>
              <a:t>4</a:t>
            </a:fld>
            <a:endParaRPr lang="es-E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42885F1-8806-4CB4-9C8A-1352EB6D0AEC}" type="slidenum">
              <a:rPr lang="es-ES" smtClean="0">
                <a:latin typeface="Calibri" charset="0"/>
              </a:rPr>
              <a:pPr eaLnBrk="1" hangingPunct="1"/>
              <a:t>5</a:t>
            </a:fld>
            <a:endParaRPr lang="es-E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077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55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1"/>
            <a:ext cx="9144000" cy="413384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37"/>
          <p:cNvSpPr/>
          <p:nvPr/>
        </p:nvSpPr>
        <p:spPr>
          <a:xfrm>
            <a:off x="303410" y="2039081"/>
            <a:ext cx="793591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lang="es-ES" sz="3600" b="1" dirty="0" smtClean="0">
                <a:solidFill>
                  <a:srgbClr val="261C14"/>
                </a:solidFill>
                <a:latin typeface="Bankia" panose="02000506040000020004" pitchFamily="2" charset="0"/>
                <a:ea typeface="Bankia Medium"/>
                <a:cs typeface="Calibri" panose="020F0502020204030204" pitchFamily="34" charset="0"/>
                <a:sym typeface="Bankia Medium"/>
              </a:rPr>
              <a:t>Convenio con FECOREVA</a:t>
            </a:r>
          </a:p>
          <a:p>
            <a:pPr lvl="0" defTabSz="914400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endParaRPr lang="es-ES" sz="3600" b="1" dirty="0">
              <a:solidFill>
                <a:srgbClr val="FFFFFF"/>
              </a:solidFill>
              <a:latin typeface="Bankia" panose="02000506040000020004" pitchFamily="2" charset="0"/>
              <a:ea typeface="Bankia Light"/>
              <a:cs typeface="Calibri" panose="020F0502020204030204" pitchFamily="34" charset="0"/>
              <a:sym typeface="Bankia Medium"/>
            </a:endParaRPr>
          </a:p>
        </p:txBody>
      </p:sp>
      <p:pic>
        <p:nvPicPr>
          <p:cNvPr id="16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1434" y="1298861"/>
            <a:ext cx="2908505" cy="68099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37"/>
          <p:cNvSpPr/>
          <p:nvPr/>
        </p:nvSpPr>
        <p:spPr>
          <a:xfrm>
            <a:off x="1122475" y="5756919"/>
            <a:ext cx="79124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400">
              <a:lnSpc>
                <a:spcPct val="100000"/>
              </a:lnSpc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lang="es-ES" b="1" dirty="0" smtClean="0">
                <a:solidFill>
                  <a:srgbClr val="FFFFFF"/>
                </a:solidFill>
                <a:latin typeface="Bankia" panose="02000506040000020004" pitchFamily="2" charset="0"/>
                <a:ea typeface="Bankia Medium"/>
                <a:cs typeface="Calibri" panose="020F0502020204030204" pitchFamily="34" charset="0"/>
                <a:sym typeface="Bankia Medium"/>
              </a:rPr>
              <a:t>Valencia</a:t>
            </a:r>
            <a:r>
              <a:rPr b="1" dirty="0" smtClean="0">
                <a:solidFill>
                  <a:srgbClr val="FFFFFF"/>
                </a:solidFill>
                <a:latin typeface="Bankia" panose="02000506040000020004" pitchFamily="2" charset="0"/>
                <a:ea typeface="Bankia Medium"/>
                <a:cs typeface="Calibri" panose="020F0502020204030204" pitchFamily="34" charset="0"/>
                <a:sym typeface="Bankia Medium"/>
              </a:rPr>
              <a:t>,</a:t>
            </a:r>
            <a:r>
              <a:rPr b="1" dirty="0" smtClean="0">
                <a:solidFill>
                  <a:srgbClr val="FFFFFF"/>
                </a:solidFill>
                <a:latin typeface="Bankia" panose="02000506040000020004" pitchFamily="2" charset="0"/>
                <a:ea typeface="Bankia Light"/>
                <a:cs typeface="Calibri" panose="020F0502020204030204" pitchFamily="34" charset="0"/>
                <a:sym typeface="Bankia Light"/>
              </a:rPr>
              <a:t> </a:t>
            </a:r>
            <a:r>
              <a:rPr lang="es-ES" b="1" dirty="0" smtClean="0">
                <a:solidFill>
                  <a:srgbClr val="FFFFFF"/>
                </a:solidFill>
                <a:latin typeface="Bankia" panose="02000506040000020004" pitchFamily="2" charset="0"/>
                <a:ea typeface="Bankia Light"/>
                <a:cs typeface="Calibri" panose="020F0502020204030204" pitchFamily="34" charset="0"/>
                <a:sym typeface="Bankia Light"/>
              </a:rPr>
              <a:t> 16 de Enero de 2018</a:t>
            </a:r>
            <a:endParaRPr b="1" dirty="0">
              <a:solidFill>
                <a:srgbClr val="FFFFFF"/>
              </a:solidFill>
              <a:latin typeface="Bankia" panose="02000506040000020004" pitchFamily="2" charset="0"/>
              <a:ea typeface="Bankia Light"/>
              <a:cs typeface="Calibri" panose="020F0502020204030204" pitchFamily="34" charset="0"/>
              <a:sym typeface="Bankia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34" y="2472295"/>
            <a:ext cx="2895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33850"/>
            <a:ext cx="9144001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4"/>
          <p:cNvGrpSpPr/>
          <p:nvPr/>
        </p:nvGrpSpPr>
        <p:grpSpPr>
          <a:xfrm>
            <a:off x="1840339" y="684851"/>
            <a:ext cx="1860231" cy="2617438"/>
            <a:chOff x="0" y="0"/>
            <a:chExt cx="2045526" cy="2952121"/>
          </a:xfrm>
          <a:solidFill>
            <a:srgbClr val="FFFFFF"/>
          </a:solidFill>
        </p:grpSpPr>
        <p:sp>
          <p:nvSpPr>
            <p:cNvPr id="13" name="Shape 132"/>
            <p:cNvSpPr/>
            <p:nvPr/>
          </p:nvSpPr>
          <p:spPr>
            <a:xfrm>
              <a:off x="0" y="0"/>
              <a:ext cx="2045527" cy="295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82" extrusionOk="0">
                  <a:moveTo>
                    <a:pt x="21218" y="2507"/>
                  </a:moveTo>
                  <a:lnTo>
                    <a:pt x="21153" y="2507"/>
                  </a:lnTo>
                  <a:lnTo>
                    <a:pt x="21153" y="2493"/>
                  </a:lnTo>
                  <a:cubicBezTo>
                    <a:pt x="21153" y="2403"/>
                    <a:pt x="21046" y="2329"/>
                    <a:pt x="20917" y="2329"/>
                  </a:cubicBezTo>
                  <a:lnTo>
                    <a:pt x="20853" y="2329"/>
                  </a:lnTo>
                  <a:lnTo>
                    <a:pt x="20853" y="2114"/>
                  </a:lnTo>
                  <a:cubicBezTo>
                    <a:pt x="20853" y="2025"/>
                    <a:pt x="20746" y="1950"/>
                    <a:pt x="20617" y="1950"/>
                  </a:cubicBezTo>
                  <a:lnTo>
                    <a:pt x="20585" y="1950"/>
                  </a:lnTo>
                  <a:lnTo>
                    <a:pt x="20585" y="1936"/>
                  </a:lnTo>
                  <a:cubicBezTo>
                    <a:pt x="20585" y="1846"/>
                    <a:pt x="20478" y="1772"/>
                    <a:pt x="20349" y="1772"/>
                  </a:cubicBezTo>
                  <a:lnTo>
                    <a:pt x="19823" y="1772"/>
                  </a:lnTo>
                  <a:lnTo>
                    <a:pt x="19598" y="1638"/>
                  </a:lnTo>
                  <a:cubicBezTo>
                    <a:pt x="19566" y="1616"/>
                    <a:pt x="19523" y="1601"/>
                    <a:pt x="19469" y="1601"/>
                  </a:cubicBezTo>
                  <a:lnTo>
                    <a:pt x="19598" y="1527"/>
                  </a:lnTo>
                  <a:cubicBezTo>
                    <a:pt x="19652" y="1497"/>
                    <a:pt x="19684" y="1453"/>
                    <a:pt x="19684" y="1401"/>
                  </a:cubicBezTo>
                  <a:lnTo>
                    <a:pt x="19684" y="1237"/>
                  </a:lnTo>
                  <a:cubicBezTo>
                    <a:pt x="19684" y="1148"/>
                    <a:pt x="19577" y="1074"/>
                    <a:pt x="19448" y="1074"/>
                  </a:cubicBezTo>
                  <a:lnTo>
                    <a:pt x="19073" y="1074"/>
                  </a:lnTo>
                  <a:lnTo>
                    <a:pt x="19073" y="881"/>
                  </a:lnTo>
                  <a:cubicBezTo>
                    <a:pt x="19073" y="792"/>
                    <a:pt x="18965" y="717"/>
                    <a:pt x="18837" y="717"/>
                  </a:cubicBezTo>
                  <a:cubicBezTo>
                    <a:pt x="18783" y="717"/>
                    <a:pt x="18740" y="725"/>
                    <a:pt x="18708" y="747"/>
                  </a:cubicBezTo>
                  <a:cubicBezTo>
                    <a:pt x="18622" y="710"/>
                    <a:pt x="18504" y="710"/>
                    <a:pt x="18418" y="762"/>
                  </a:cubicBezTo>
                  <a:lnTo>
                    <a:pt x="18204" y="896"/>
                  </a:lnTo>
                  <a:lnTo>
                    <a:pt x="18204" y="881"/>
                  </a:lnTo>
                  <a:cubicBezTo>
                    <a:pt x="18204" y="792"/>
                    <a:pt x="18097" y="717"/>
                    <a:pt x="17968" y="717"/>
                  </a:cubicBezTo>
                  <a:lnTo>
                    <a:pt x="17668" y="717"/>
                  </a:lnTo>
                  <a:cubicBezTo>
                    <a:pt x="17614" y="717"/>
                    <a:pt x="17550" y="732"/>
                    <a:pt x="17507" y="762"/>
                  </a:cubicBezTo>
                  <a:lnTo>
                    <a:pt x="17292" y="896"/>
                  </a:lnTo>
                  <a:lnTo>
                    <a:pt x="17292" y="881"/>
                  </a:lnTo>
                  <a:cubicBezTo>
                    <a:pt x="17292" y="836"/>
                    <a:pt x="17271" y="792"/>
                    <a:pt x="17217" y="762"/>
                  </a:cubicBezTo>
                  <a:lnTo>
                    <a:pt x="16960" y="591"/>
                  </a:lnTo>
                  <a:cubicBezTo>
                    <a:pt x="16874" y="532"/>
                    <a:pt x="16735" y="532"/>
                    <a:pt x="16649" y="584"/>
                  </a:cubicBezTo>
                  <a:lnTo>
                    <a:pt x="16499" y="673"/>
                  </a:lnTo>
                  <a:lnTo>
                    <a:pt x="16338" y="584"/>
                  </a:lnTo>
                  <a:cubicBezTo>
                    <a:pt x="16295" y="561"/>
                    <a:pt x="16241" y="547"/>
                    <a:pt x="16188" y="547"/>
                  </a:cubicBezTo>
                  <a:lnTo>
                    <a:pt x="15973" y="547"/>
                  </a:lnTo>
                  <a:lnTo>
                    <a:pt x="15823" y="457"/>
                  </a:lnTo>
                  <a:lnTo>
                    <a:pt x="15823" y="346"/>
                  </a:lnTo>
                  <a:cubicBezTo>
                    <a:pt x="15823" y="301"/>
                    <a:pt x="15791" y="257"/>
                    <a:pt x="15748" y="227"/>
                  </a:cubicBezTo>
                  <a:lnTo>
                    <a:pt x="15448" y="41"/>
                  </a:lnTo>
                  <a:cubicBezTo>
                    <a:pt x="15362" y="-18"/>
                    <a:pt x="15222" y="-11"/>
                    <a:pt x="15126" y="41"/>
                  </a:cubicBezTo>
                  <a:lnTo>
                    <a:pt x="14557" y="420"/>
                  </a:lnTo>
                  <a:cubicBezTo>
                    <a:pt x="14515" y="450"/>
                    <a:pt x="14482" y="495"/>
                    <a:pt x="14482" y="539"/>
                  </a:cubicBezTo>
                  <a:lnTo>
                    <a:pt x="14482" y="725"/>
                  </a:lnTo>
                  <a:lnTo>
                    <a:pt x="14107" y="725"/>
                  </a:lnTo>
                  <a:cubicBezTo>
                    <a:pt x="14053" y="725"/>
                    <a:pt x="14000" y="740"/>
                    <a:pt x="13957" y="762"/>
                  </a:cubicBezTo>
                  <a:cubicBezTo>
                    <a:pt x="13914" y="740"/>
                    <a:pt x="13860" y="725"/>
                    <a:pt x="13807" y="725"/>
                  </a:cubicBezTo>
                  <a:lnTo>
                    <a:pt x="13249" y="725"/>
                  </a:lnTo>
                  <a:cubicBezTo>
                    <a:pt x="13120" y="725"/>
                    <a:pt x="13013" y="799"/>
                    <a:pt x="13013" y="888"/>
                  </a:cubicBezTo>
                  <a:lnTo>
                    <a:pt x="13013" y="1416"/>
                  </a:lnTo>
                  <a:cubicBezTo>
                    <a:pt x="13013" y="1505"/>
                    <a:pt x="13120" y="1579"/>
                    <a:pt x="13249" y="1579"/>
                  </a:cubicBezTo>
                  <a:lnTo>
                    <a:pt x="13571" y="1579"/>
                  </a:lnTo>
                  <a:lnTo>
                    <a:pt x="13571" y="2337"/>
                  </a:lnTo>
                  <a:lnTo>
                    <a:pt x="13249" y="2337"/>
                  </a:lnTo>
                  <a:cubicBezTo>
                    <a:pt x="13120" y="2337"/>
                    <a:pt x="13013" y="2411"/>
                    <a:pt x="13013" y="2500"/>
                  </a:cubicBezTo>
                  <a:lnTo>
                    <a:pt x="13013" y="2849"/>
                  </a:lnTo>
                  <a:cubicBezTo>
                    <a:pt x="13013" y="2894"/>
                    <a:pt x="13035" y="2931"/>
                    <a:pt x="13077" y="2961"/>
                  </a:cubicBezTo>
                  <a:lnTo>
                    <a:pt x="13195" y="3042"/>
                  </a:lnTo>
                  <a:cubicBezTo>
                    <a:pt x="13088" y="3057"/>
                    <a:pt x="13013" y="3124"/>
                    <a:pt x="13013" y="3198"/>
                  </a:cubicBezTo>
                  <a:lnTo>
                    <a:pt x="13013" y="3213"/>
                  </a:lnTo>
                  <a:lnTo>
                    <a:pt x="12938" y="3213"/>
                  </a:lnTo>
                  <a:cubicBezTo>
                    <a:pt x="12809" y="3213"/>
                    <a:pt x="12702" y="3287"/>
                    <a:pt x="12702" y="3376"/>
                  </a:cubicBezTo>
                  <a:lnTo>
                    <a:pt x="12702" y="3399"/>
                  </a:lnTo>
                  <a:lnTo>
                    <a:pt x="12638" y="3399"/>
                  </a:lnTo>
                  <a:cubicBezTo>
                    <a:pt x="12584" y="3399"/>
                    <a:pt x="12530" y="3414"/>
                    <a:pt x="12488" y="3436"/>
                  </a:cubicBezTo>
                  <a:lnTo>
                    <a:pt x="12187" y="3607"/>
                  </a:lnTo>
                  <a:cubicBezTo>
                    <a:pt x="12112" y="3651"/>
                    <a:pt x="12080" y="3726"/>
                    <a:pt x="12123" y="3785"/>
                  </a:cubicBezTo>
                  <a:cubicBezTo>
                    <a:pt x="12123" y="3792"/>
                    <a:pt x="12134" y="3800"/>
                    <a:pt x="12134" y="3807"/>
                  </a:cubicBezTo>
                  <a:lnTo>
                    <a:pt x="11941" y="3911"/>
                  </a:lnTo>
                  <a:lnTo>
                    <a:pt x="11404" y="3911"/>
                  </a:lnTo>
                  <a:lnTo>
                    <a:pt x="11404" y="3896"/>
                  </a:lnTo>
                  <a:cubicBezTo>
                    <a:pt x="11404" y="3807"/>
                    <a:pt x="11297" y="3733"/>
                    <a:pt x="11168" y="3733"/>
                  </a:cubicBezTo>
                  <a:lnTo>
                    <a:pt x="10900" y="3733"/>
                  </a:lnTo>
                  <a:cubicBezTo>
                    <a:pt x="10772" y="3733"/>
                    <a:pt x="10664" y="3807"/>
                    <a:pt x="10664" y="3896"/>
                  </a:cubicBezTo>
                  <a:lnTo>
                    <a:pt x="10664" y="4090"/>
                  </a:lnTo>
                  <a:lnTo>
                    <a:pt x="10600" y="4090"/>
                  </a:lnTo>
                  <a:cubicBezTo>
                    <a:pt x="10471" y="4090"/>
                    <a:pt x="10364" y="4164"/>
                    <a:pt x="10364" y="4253"/>
                  </a:cubicBezTo>
                  <a:lnTo>
                    <a:pt x="10364" y="4543"/>
                  </a:lnTo>
                  <a:lnTo>
                    <a:pt x="10214" y="4632"/>
                  </a:lnTo>
                  <a:lnTo>
                    <a:pt x="10021" y="4632"/>
                  </a:lnTo>
                  <a:cubicBezTo>
                    <a:pt x="9892" y="4632"/>
                    <a:pt x="9785" y="4706"/>
                    <a:pt x="9785" y="4795"/>
                  </a:cubicBezTo>
                  <a:lnTo>
                    <a:pt x="9785" y="4988"/>
                  </a:lnTo>
                  <a:lnTo>
                    <a:pt x="9431" y="4988"/>
                  </a:lnTo>
                  <a:cubicBezTo>
                    <a:pt x="9302" y="4988"/>
                    <a:pt x="9195" y="5063"/>
                    <a:pt x="9195" y="5152"/>
                  </a:cubicBezTo>
                  <a:lnTo>
                    <a:pt x="9195" y="5167"/>
                  </a:lnTo>
                  <a:lnTo>
                    <a:pt x="9056" y="5167"/>
                  </a:lnTo>
                  <a:lnTo>
                    <a:pt x="9056" y="5152"/>
                  </a:lnTo>
                  <a:cubicBezTo>
                    <a:pt x="9056" y="5092"/>
                    <a:pt x="9002" y="5033"/>
                    <a:pt x="8916" y="5003"/>
                  </a:cubicBezTo>
                  <a:cubicBezTo>
                    <a:pt x="8830" y="4973"/>
                    <a:pt x="8734" y="4988"/>
                    <a:pt x="8669" y="5025"/>
                  </a:cubicBezTo>
                  <a:lnTo>
                    <a:pt x="8369" y="5196"/>
                  </a:lnTo>
                  <a:cubicBezTo>
                    <a:pt x="8316" y="5226"/>
                    <a:pt x="8283" y="5271"/>
                    <a:pt x="8283" y="5323"/>
                  </a:cubicBezTo>
                  <a:lnTo>
                    <a:pt x="8283" y="5337"/>
                  </a:lnTo>
                  <a:lnTo>
                    <a:pt x="8251" y="5337"/>
                  </a:lnTo>
                  <a:cubicBezTo>
                    <a:pt x="8198" y="5337"/>
                    <a:pt x="8144" y="5352"/>
                    <a:pt x="8101" y="5375"/>
                  </a:cubicBezTo>
                  <a:lnTo>
                    <a:pt x="7854" y="5523"/>
                  </a:lnTo>
                  <a:lnTo>
                    <a:pt x="7640" y="5523"/>
                  </a:lnTo>
                  <a:cubicBezTo>
                    <a:pt x="7511" y="5523"/>
                    <a:pt x="7404" y="5597"/>
                    <a:pt x="7404" y="5687"/>
                  </a:cubicBezTo>
                  <a:lnTo>
                    <a:pt x="7404" y="6214"/>
                  </a:lnTo>
                  <a:cubicBezTo>
                    <a:pt x="7404" y="6266"/>
                    <a:pt x="7447" y="6318"/>
                    <a:pt x="7500" y="6348"/>
                  </a:cubicBezTo>
                  <a:lnTo>
                    <a:pt x="7254" y="6422"/>
                  </a:lnTo>
                  <a:lnTo>
                    <a:pt x="7254" y="6422"/>
                  </a:lnTo>
                  <a:lnTo>
                    <a:pt x="7254" y="6407"/>
                  </a:lnTo>
                  <a:cubicBezTo>
                    <a:pt x="7254" y="6377"/>
                    <a:pt x="7243" y="6348"/>
                    <a:pt x="7222" y="6318"/>
                  </a:cubicBezTo>
                  <a:cubicBezTo>
                    <a:pt x="7243" y="6296"/>
                    <a:pt x="7254" y="6266"/>
                    <a:pt x="7254" y="6229"/>
                  </a:cubicBezTo>
                  <a:lnTo>
                    <a:pt x="7254" y="5679"/>
                  </a:lnTo>
                  <a:cubicBezTo>
                    <a:pt x="7254" y="5590"/>
                    <a:pt x="7147" y="5516"/>
                    <a:pt x="7018" y="5516"/>
                  </a:cubicBezTo>
                  <a:lnTo>
                    <a:pt x="6814" y="5516"/>
                  </a:lnTo>
                  <a:lnTo>
                    <a:pt x="6589" y="5375"/>
                  </a:lnTo>
                  <a:cubicBezTo>
                    <a:pt x="6546" y="5345"/>
                    <a:pt x="6492" y="5330"/>
                    <a:pt x="6439" y="5330"/>
                  </a:cubicBezTo>
                  <a:lnTo>
                    <a:pt x="4101" y="5330"/>
                  </a:lnTo>
                  <a:cubicBezTo>
                    <a:pt x="3972" y="5330"/>
                    <a:pt x="3865" y="5404"/>
                    <a:pt x="3865" y="5493"/>
                  </a:cubicBezTo>
                  <a:lnTo>
                    <a:pt x="3865" y="5679"/>
                  </a:lnTo>
                  <a:cubicBezTo>
                    <a:pt x="3865" y="5709"/>
                    <a:pt x="3875" y="5739"/>
                    <a:pt x="3897" y="5768"/>
                  </a:cubicBezTo>
                  <a:cubicBezTo>
                    <a:pt x="3875" y="5791"/>
                    <a:pt x="3865" y="5820"/>
                    <a:pt x="3865" y="5857"/>
                  </a:cubicBezTo>
                  <a:lnTo>
                    <a:pt x="3865" y="6244"/>
                  </a:lnTo>
                  <a:lnTo>
                    <a:pt x="3779" y="6244"/>
                  </a:lnTo>
                  <a:cubicBezTo>
                    <a:pt x="3650" y="6244"/>
                    <a:pt x="3543" y="6318"/>
                    <a:pt x="3543" y="6407"/>
                  </a:cubicBezTo>
                  <a:lnTo>
                    <a:pt x="3543" y="6593"/>
                  </a:lnTo>
                  <a:lnTo>
                    <a:pt x="3479" y="6593"/>
                  </a:lnTo>
                  <a:cubicBezTo>
                    <a:pt x="3425" y="6593"/>
                    <a:pt x="3361" y="6608"/>
                    <a:pt x="3328" y="6637"/>
                  </a:cubicBezTo>
                  <a:lnTo>
                    <a:pt x="3028" y="6823"/>
                  </a:lnTo>
                  <a:cubicBezTo>
                    <a:pt x="2975" y="6853"/>
                    <a:pt x="2953" y="6897"/>
                    <a:pt x="2953" y="6942"/>
                  </a:cubicBezTo>
                  <a:lnTo>
                    <a:pt x="2953" y="7298"/>
                  </a:lnTo>
                  <a:lnTo>
                    <a:pt x="2395" y="7298"/>
                  </a:lnTo>
                  <a:lnTo>
                    <a:pt x="2149" y="7157"/>
                  </a:lnTo>
                  <a:cubicBezTo>
                    <a:pt x="2074" y="7120"/>
                    <a:pt x="1988" y="7113"/>
                    <a:pt x="1902" y="7135"/>
                  </a:cubicBezTo>
                  <a:cubicBezTo>
                    <a:pt x="1816" y="7165"/>
                    <a:pt x="1773" y="7217"/>
                    <a:pt x="1773" y="7284"/>
                  </a:cubicBezTo>
                  <a:lnTo>
                    <a:pt x="1773" y="7298"/>
                  </a:lnTo>
                  <a:lnTo>
                    <a:pt x="1709" y="7298"/>
                  </a:lnTo>
                  <a:cubicBezTo>
                    <a:pt x="1655" y="7298"/>
                    <a:pt x="1591" y="7313"/>
                    <a:pt x="1559" y="7343"/>
                  </a:cubicBezTo>
                  <a:lnTo>
                    <a:pt x="1259" y="7529"/>
                  </a:lnTo>
                  <a:cubicBezTo>
                    <a:pt x="1237" y="7543"/>
                    <a:pt x="1226" y="7551"/>
                    <a:pt x="1216" y="7573"/>
                  </a:cubicBezTo>
                  <a:lnTo>
                    <a:pt x="915" y="7937"/>
                  </a:lnTo>
                  <a:cubicBezTo>
                    <a:pt x="894" y="7959"/>
                    <a:pt x="883" y="7989"/>
                    <a:pt x="883" y="8019"/>
                  </a:cubicBezTo>
                  <a:lnTo>
                    <a:pt x="883" y="8034"/>
                  </a:lnTo>
                  <a:lnTo>
                    <a:pt x="540" y="8034"/>
                  </a:lnTo>
                  <a:cubicBezTo>
                    <a:pt x="411" y="8034"/>
                    <a:pt x="304" y="8108"/>
                    <a:pt x="304" y="8197"/>
                  </a:cubicBezTo>
                  <a:lnTo>
                    <a:pt x="304" y="8747"/>
                  </a:lnTo>
                  <a:lnTo>
                    <a:pt x="240" y="8747"/>
                  </a:lnTo>
                  <a:cubicBezTo>
                    <a:pt x="111" y="8747"/>
                    <a:pt x="4" y="8821"/>
                    <a:pt x="4" y="8910"/>
                  </a:cubicBezTo>
                  <a:lnTo>
                    <a:pt x="4" y="9081"/>
                  </a:lnTo>
                  <a:cubicBezTo>
                    <a:pt x="4" y="9111"/>
                    <a:pt x="14" y="9140"/>
                    <a:pt x="36" y="9170"/>
                  </a:cubicBezTo>
                  <a:cubicBezTo>
                    <a:pt x="-7" y="9215"/>
                    <a:pt x="-7" y="9267"/>
                    <a:pt x="14" y="9311"/>
                  </a:cubicBezTo>
                  <a:cubicBezTo>
                    <a:pt x="47" y="9378"/>
                    <a:pt x="132" y="9415"/>
                    <a:pt x="229" y="9415"/>
                  </a:cubicBezTo>
                  <a:lnTo>
                    <a:pt x="293" y="9415"/>
                  </a:lnTo>
                  <a:lnTo>
                    <a:pt x="293" y="9430"/>
                  </a:lnTo>
                  <a:cubicBezTo>
                    <a:pt x="293" y="9430"/>
                    <a:pt x="293" y="9430"/>
                    <a:pt x="293" y="9430"/>
                  </a:cubicBezTo>
                  <a:lnTo>
                    <a:pt x="293" y="9430"/>
                  </a:lnTo>
                  <a:lnTo>
                    <a:pt x="293" y="9430"/>
                  </a:lnTo>
                  <a:cubicBezTo>
                    <a:pt x="293" y="9430"/>
                    <a:pt x="293" y="9430"/>
                    <a:pt x="293" y="9430"/>
                  </a:cubicBezTo>
                  <a:lnTo>
                    <a:pt x="293" y="9430"/>
                  </a:lnTo>
                  <a:cubicBezTo>
                    <a:pt x="293" y="9467"/>
                    <a:pt x="315" y="9504"/>
                    <a:pt x="347" y="9534"/>
                  </a:cubicBezTo>
                  <a:cubicBezTo>
                    <a:pt x="358" y="9542"/>
                    <a:pt x="368" y="9549"/>
                    <a:pt x="379" y="9556"/>
                  </a:cubicBezTo>
                  <a:cubicBezTo>
                    <a:pt x="411" y="9579"/>
                    <a:pt x="465" y="9594"/>
                    <a:pt x="519" y="9594"/>
                  </a:cubicBezTo>
                  <a:cubicBezTo>
                    <a:pt x="519" y="9594"/>
                    <a:pt x="529" y="9594"/>
                    <a:pt x="529" y="9594"/>
                  </a:cubicBezTo>
                  <a:lnTo>
                    <a:pt x="594" y="9594"/>
                  </a:lnTo>
                  <a:lnTo>
                    <a:pt x="594" y="9787"/>
                  </a:lnTo>
                  <a:cubicBezTo>
                    <a:pt x="594" y="9876"/>
                    <a:pt x="701" y="9950"/>
                    <a:pt x="830" y="9950"/>
                  </a:cubicBezTo>
                  <a:cubicBezTo>
                    <a:pt x="883" y="9950"/>
                    <a:pt x="926" y="9935"/>
                    <a:pt x="969" y="9920"/>
                  </a:cubicBezTo>
                  <a:cubicBezTo>
                    <a:pt x="1012" y="9943"/>
                    <a:pt x="1055" y="9950"/>
                    <a:pt x="1108" y="9950"/>
                  </a:cubicBezTo>
                  <a:lnTo>
                    <a:pt x="1473" y="9950"/>
                  </a:lnTo>
                  <a:lnTo>
                    <a:pt x="1473" y="9980"/>
                  </a:lnTo>
                  <a:cubicBezTo>
                    <a:pt x="1473" y="10069"/>
                    <a:pt x="1580" y="10143"/>
                    <a:pt x="1709" y="10143"/>
                  </a:cubicBezTo>
                  <a:lnTo>
                    <a:pt x="2084" y="10143"/>
                  </a:lnTo>
                  <a:lnTo>
                    <a:pt x="2084" y="10158"/>
                  </a:lnTo>
                  <a:cubicBezTo>
                    <a:pt x="2084" y="10247"/>
                    <a:pt x="2192" y="10321"/>
                    <a:pt x="2320" y="10321"/>
                  </a:cubicBezTo>
                  <a:lnTo>
                    <a:pt x="2964" y="10321"/>
                  </a:lnTo>
                  <a:lnTo>
                    <a:pt x="2964" y="10344"/>
                  </a:lnTo>
                  <a:cubicBezTo>
                    <a:pt x="2964" y="10373"/>
                    <a:pt x="2975" y="10403"/>
                    <a:pt x="2996" y="10433"/>
                  </a:cubicBezTo>
                  <a:cubicBezTo>
                    <a:pt x="2975" y="10455"/>
                    <a:pt x="2964" y="10485"/>
                    <a:pt x="2964" y="10522"/>
                  </a:cubicBezTo>
                  <a:lnTo>
                    <a:pt x="2964" y="10893"/>
                  </a:lnTo>
                  <a:lnTo>
                    <a:pt x="2878" y="10893"/>
                  </a:lnTo>
                  <a:cubicBezTo>
                    <a:pt x="2749" y="10893"/>
                    <a:pt x="2642" y="10968"/>
                    <a:pt x="2642" y="11057"/>
                  </a:cubicBezTo>
                  <a:lnTo>
                    <a:pt x="2642" y="11243"/>
                  </a:lnTo>
                  <a:lnTo>
                    <a:pt x="2610" y="11243"/>
                  </a:lnTo>
                  <a:cubicBezTo>
                    <a:pt x="2556" y="11243"/>
                    <a:pt x="2492" y="11257"/>
                    <a:pt x="2460" y="11287"/>
                  </a:cubicBezTo>
                  <a:lnTo>
                    <a:pt x="2159" y="11473"/>
                  </a:lnTo>
                  <a:cubicBezTo>
                    <a:pt x="2106" y="11502"/>
                    <a:pt x="2084" y="11547"/>
                    <a:pt x="2084" y="11592"/>
                  </a:cubicBezTo>
                  <a:lnTo>
                    <a:pt x="2084" y="11696"/>
                  </a:lnTo>
                  <a:lnTo>
                    <a:pt x="1848" y="11844"/>
                  </a:lnTo>
                  <a:cubicBezTo>
                    <a:pt x="1795" y="11874"/>
                    <a:pt x="1773" y="11918"/>
                    <a:pt x="1773" y="11963"/>
                  </a:cubicBezTo>
                  <a:lnTo>
                    <a:pt x="1773" y="12320"/>
                  </a:lnTo>
                  <a:cubicBezTo>
                    <a:pt x="1773" y="12409"/>
                    <a:pt x="1881" y="12483"/>
                    <a:pt x="2009" y="12483"/>
                  </a:cubicBezTo>
                  <a:lnTo>
                    <a:pt x="2095" y="12483"/>
                  </a:lnTo>
                  <a:lnTo>
                    <a:pt x="2095" y="12498"/>
                  </a:lnTo>
                  <a:cubicBezTo>
                    <a:pt x="2095" y="12542"/>
                    <a:pt x="2127" y="12587"/>
                    <a:pt x="2181" y="12624"/>
                  </a:cubicBezTo>
                  <a:lnTo>
                    <a:pt x="2395" y="12750"/>
                  </a:lnTo>
                  <a:lnTo>
                    <a:pt x="2395" y="12847"/>
                  </a:lnTo>
                  <a:cubicBezTo>
                    <a:pt x="2395" y="12869"/>
                    <a:pt x="2406" y="12899"/>
                    <a:pt x="2417" y="12921"/>
                  </a:cubicBezTo>
                  <a:lnTo>
                    <a:pt x="2674" y="13278"/>
                  </a:lnTo>
                  <a:cubicBezTo>
                    <a:pt x="2717" y="13330"/>
                    <a:pt x="2792" y="13367"/>
                    <a:pt x="2878" y="13367"/>
                  </a:cubicBezTo>
                  <a:lnTo>
                    <a:pt x="4101" y="13367"/>
                  </a:lnTo>
                  <a:cubicBezTo>
                    <a:pt x="4154" y="13367"/>
                    <a:pt x="4208" y="13352"/>
                    <a:pt x="4251" y="13330"/>
                  </a:cubicBezTo>
                  <a:cubicBezTo>
                    <a:pt x="4294" y="13352"/>
                    <a:pt x="4347" y="13367"/>
                    <a:pt x="4401" y="13367"/>
                  </a:cubicBezTo>
                  <a:lnTo>
                    <a:pt x="4433" y="13367"/>
                  </a:lnTo>
                  <a:lnTo>
                    <a:pt x="4433" y="13560"/>
                  </a:lnTo>
                  <a:cubicBezTo>
                    <a:pt x="4433" y="13590"/>
                    <a:pt x="4444" y="13619"/>
                    <a:pt x="4465" y="13649"/>
                  </a:cubicBezTo>
                  <a:cubicBezTo>
                    <a:pt x="4444" y="13671"/>
                    <a:pt x="4433" y="13701"/>
                    <a:pt x="4433" y="13738"/>
                  </a:cubicBezTo>
                  <a:lnTo>
                    <a:pt x="4433" y="14243"/>
                  </a:lnTo>
                  <a:lnTo>
                    <a:pt x="4283" y="14332"/>
                  </a:lnTo>
                  <a:cubicBezTo>
                    <a:pt x="4229" y="14362"/>
                    <a:pt x="4197" y="14407"/>
                    <a:pt x="4197" y="14459"/>
                  </a:cubicBezTo>
                  <a:lnTo>
                    <a:pt x="4197" y="14808"/>
                  </a:lnTo>
                  <a:cubicBezTo>
                    <a:pt x="4197" y="14852"/>
                    <a:pt x="4229" y="14897"/>
                    <a:pt x="4272" y="14927"/>
                  </a:cubicBezTo>
                  <a:lnTo>
                    <a:pt x="4369" y="14986"/>
                  </a:lnTo>
                  <a:lnTo>
                    <a:pt x="4047" y="15172"/>
                  </a:lnTo>
                  <a:lnTo>
                    <a:pt x="3940" y="15172"/>
                  </a:lnTo>
                  <a:lnTo>
                    <a:pt x="3715" y="15038"/>
                  </a:lnTo>
                  <a:cubicBezTo>
                    <a:pt x="3650" y="15001"/>
                    <a:pt x="3543" y="14986"/>
                    <a:pt x="3468" y="15016"/>
                  </a:cubicBezTo>
                  <a:cubicBezTo>
                    <a:pt x="3382" y="15046"/>
                    <a:pt x="3328" y="15098"/>
                    <a:pt x="3328" y="15164"/>
                  </a:cubicBezTo>
                  <a:lnTo>
                    <a:pt x="3328" y="15989"/>
                  </a:lnTo>
                  <a:lnTo>
                    <a:pt x="3114" y="16123"/>
                  </a:lnTo>
                  <a:cubicBezTo>
                    <a:pt x="3060" y="16152"/>
                    <a:pt x="3039" y="16197"/>
                    <a:pt x="3039" y="16241"/>
                  </a:cubicBezTo>
                  <a:lnTo>
                    <a:pt x="3039" y="16338"/>
                  </a:lnTo>
                  <a:lnTo>
                    <a:pt x="2814" y="16464"/>
                  </a:lnTo>
                  <a:lnTo>
                    <a:pt x="2578" y="16598"/>
                  </a:lnTo>
                  <a:lnTo>
                    <a:pt x="2406" y="16598"/>
                  </a:lnTo>
                  <a:cubicBezTo>
                    <a:pt x="2277" y="16598"/>
                    <a:pt x="2170" y="16672"/>
                    <a:pt x="2170" y="16761"/>
                  </a:cubicBezTo>
                  <a:cubicBezTo>
                    <a:pt x="2170" y="16799"/>
                    <a:pt x="2181" y="16828"/>
                    <a:pt x="2213" y="16850"/>
                  </a:cubicBezTo>
                  <a:cubicBezTo>
                    <a:pt x="2192" y="16880"/>
                    <a:pt x="2170" y="16910"/>
                    <a:pt x="2170" y="16940"/>
                  </a:cubicBezTo>
                  <a:lnTo>
                    <a:pt x="2170" y="17482"/>
                  </a:lnTo>
                  <a:cubicBezTo>
                    <a:pt x="2170" y="17571"/>
                    <a:pt x="2277" y="17645"/>
                    <a:pt x="2406" y="17645"/>
                  </a:cubicBezTo>
                  <a:lnTo>
                    <a:pt x="2578" y="17645"/>
                  </a:lnTo>
                  <a:lnTo>
                    <a:pt x="2803" y="17786"/>
                  </a:lnTo>
                  <a:cubicBezTo>
                    <a:pt x="2846" y="17816"/>
                    <a:pt x="2899" y="17831"/>
                    <a:pt x="2964" y="17831"/>
                  </a:cubicBezTo>
                  <a:lnTo>
                    <a:pt x="3039" y="17831"/>
                  </a:lnTo>
                  <a:lnTo>
                    <a:pt x="3039" y="18150"/>
                  </a:lnTo>
                  <a:lnTo>
                    <a:pt x="2760" y="18455"/>
                  </a:lnTo>
                  <a:cubicBezTo>
                    <a:pt x="2739" y="18477"/>
                    <a:pt x="2728" y="18507"/>
                    <a:pt x="2728" y="18544"/>
                  </a:cubicBezTo>
                  <a:lnTo>
                    <a:pt x="2728" y="18648"/>
                  </a:lnTo>
                  <a:lnTo>
                    <a:pt x="2503" y="18789"/>
                  </a:lnTo>
                  <a:lnTo>
                    <a:pt x="2245" y="18960"/>
                  </a:lnTo>
                  <a:cubicBezTo>
                    <a:pt x="2202" y="18990"/>
                    <a:pt x="2170" y="19034"/>
                    <a:pt x="2170" y="19079"/>
                  </a:cubicBezTo>
                  <a:lnTo>
                    <a:pt x="2170" y="19628"/>
                  </a:lnTo>
                  <a:cubicBezTo>
                    <a:pt x="2170" y="19718"/>
                    <a:pt x="2277" y="19792"/>
                    <a:pt x="2406" y="19792"/>
                  </a:cubicBezTo>
                  <a:lnTo>
                    <a:pt x="2438" y="19792"/>
                  </a:lnTo>
                  <a:lnTo>
                    <a:pt x="2438" y="19978"/>
                  </a:lnTo>
                  <a:cubicBezTo>
                    <a:pt x="2438" y="20067"/>
                    <a:pt x="2546" y="20141"/>
                    <a:pt x="2674" y="20141"/>
                  </a:cubicBezTo>
                  <a:lnTo>
                    <a:pt x="2814" y="20141"/>
                  </a:lnTo>
                  <a:lnTo>
                    <a:pt x="3050" y="20542"/>
                  </a:lnTo>
                  <a:lnTo>
                    <a:pt x="3050" y="20869"/>
                  </a:lnTo>
                  <a:cubicBezTo>
                    <a:pt x="3050" y="20913"/>
                    <a:pt x="3082" y="20958"/>
                    <a:pt x="3135" y="20995"/>
                  </a:cubicBezTo>
                  <a:lnTo>
                    <a:pt x="3425" y="21166"/>
                  </a:lnTo>
                  <a:lnTo>
                    <a:pt x="3715" y="21359"/>
                  </a:lnTo>
                  <a:cubicBezTo>
                    <a:pt x="3757" y="21389"/>
                    <a:pt x="3811" y="21404"/>
                    <a:pt x="3875" y="21404"/>
                  </a:cubicBezTo>
                  <a:lnTo>
                    <a:pt x="3918" y="21404"/>
                  </a:lnTo>
                  <a:lnTo>
                    <a:pt x="3918" y="21419"/>
                  </a:lnTo>
                  <a:cubicBezTo>
                    <a:pt x="3918" y="21508"/>
                    <a:pt x="4026" y="21582"/>
                    <a:pt x="4154" y="21582"/>
                  </a:cubicBezTo>
                  <a:lnTo>
                    <a:pt x="4744" y="21582"/>
                  </a:lnTo>
                  <a:cubicBezTo>
                    <a:pt x="4873" y="21582"/>
                    <a:pt x="4980" y="21508"/>
                    <a:pt x="4980" y="21419"/>
                  </a:cubicBezTo>
                  <a:lnTo>
                    <a:pt x="4980" y="21144"/>
                  </a:lnTo>
                  <a:lnTo>
                    <a:pt x="5044" y="21144"/>
                  </a:lnTo>
                  <a:cubicBezTo>
                    <a:pt x="5173" y="21144"/>
                    <a:pt x="5280" y="21069"/>
                    <a:pt x="5280" y="20980"/>
                  </a:cubicBezTo>
                  <a:lnTo>
                    <a:pt x="5280" y="20965"/>
                  </a:lnTo>
                  <a:lnTo>
                    <a:pt x="5355" y="20965"/>
                  </a:lnTo>
                  <a:cubicBezTo>
                    <a:pt x="5484" y="20965"/>
                    <a:pt x="5591" y="20891"/>
                    <a:pt x="5591" y="20802"/>
                  </a:cubicBezTo>
                  <a:lnTo>
                    <a:pt x="5591" y="20698"/>
                  </a:lnTo>
                  <a:lnTo>
                    <a:pt x="5742" y="20609"/>
                  </a:lnTo>
                  <a:lnTo>
                    <a:pt x="5913" y="20609"/>
                  </a:lnTo>
                  <a:cubicBezTo>
                    <a:pt x="6042" y="20609"/>
                    <a:pt x="6149" y="20535"/>
                    <a:pt x="6149" y="20446"/>
                  </a:cubicBezTo>
                  <a:lnTo>
                    <a:pt x="6149" y="19992"/>
                  </a:lnTo>
                  <a:lnTo>
                    <a:pt x="6374" y="19866"/>
                  </a:lnTo>
                  <a:cubicBezTo>
                    <a:pt x="6428" y="19836"/>
                    <a:pt x="6460" y="19792"/>
                    <a:pt x="6460" y="19740"/>
                  </a:cubicBezTo>
                  <a:lnTo>
                    <a:pt x="6460" y="19450"/>
                  </a:lnTo>
                  <a:lnTo>
                    <a:pt x="6685" y="19302"/>
                  </a:lnTo>
                  <a:cubicBezTo>
                    <a:pt x="6728" y="19272"/>
                    <a:pt x="6760" y="19227"/>
                    <a:pt x="6760" y="19183"/>
                  </a:cubicBezTo>
                  <a:lnTo>
                    <a:pt x="6760" y="19168"/>
                  </a:lnTo>
                  <a:lnTo>
                    <a:pt x="7693" y="19168"/>
                  </a:lnTo>
                  <a:cubicBezTo>
                    <a:pt x="7822" y="19168"/>
                    <a:pt x="7929" y="19094"/>
                    <a:pt x="7929" y="19005"/>
                  </a:cubicBezTo>
                  <a:lnTo>
                    <a:pt x="7929" y="18395"/>
                  </a:lnTo>
                  <a:lnTo>
                    <a:pt x="8144" y="18269"/>
                  </a:lnTo>
                  <a:cubicBezTo>
                    <a:pt x="8198" y="18239"/>
                    <a:pt x="8230" y="18195"/>
                    <a:pt x="8230" y="18143"/>
                  </a:cubicBezTo>
                  <a:lnTo>
                    <a:pt x="8230" y="18121"/>
                  </a:lnTo>
                  <a:lnTo>
                    <a:pt x="8905" y="18121"/>
                  </a:lnTo>
                  <a:cubicBezTo>
                    <a:pt x="9034" y="18121"/>
                    <a:pt x="9141" y="18046"/>
                    <a:pt x="9141" y="17957"/>
                  </a:cubicBezTo>
                  <a:lnTo>
                    <a:pt x="9141" y="17853"/>
                  </a:lnTo>
                  <a:lnTo>
                    <a:pt x="9334" y="17727"/>
                  </a:lnTo>
                  <a:cubicBezTo>
                    <a:pt x="9377" y="17697"/>
                    <a:pt x="9409" y="17653"/>
                    <a:pt x="9409" y="17608"/>
                  </a:cubicBezTo>
                  <a:lnTo>
                    <a:pt x="9409" y="17586"/>
                  </a:lnTo>
                  <a:lnTo>
                    <a:pt x="9485" y="17586"/>
                  </a:lnTo>
                  <a:cubicBezTo>
                    <a:pt x="9613" y="17586"/>
                    <a:pt x="9721" y="17512"/>
                    <a:pt x="9721" y="17422"/>
                  </a:cubicBezTo>
                  <a:lnTo>
                    <a:pt x="9721" y="17393"/>
                  </a:lnTo>
                  <a:lnTo>
                    <a:pt x="9785" y="17393"/>
                  </a:lnTo>
                  <a:cubicBezTo>
                    <a:pt x="9838" y="17393"/>
                    <a:pt x="9892" y="17378"/>
                    <a:pt x="9935" y="17356"/>
                  </a:cubicBezTo>
                  <a:lnTo>
                    <a:pt x="10171" y="17222"/>
                  </a:lnTo>
                  <a:lnTo>
                    <a:pt x="10664" y="17222"/>
                  </a:lnTo>
                  <a:cubicBezTo>
                    <a:pt x="10718" y="17222"/>
                    <a:pt x="10772" y="17207"/>
                    <a:pt x="10814" y="17185"/>
                  </a:cubicBezTo>
                  <a:lnTo>
                    <a:pt x="11050" y="17051"/>
                  </a:lnTo>
                  <a:lnTo>
                    <a:pt x="12445" y="17051"/>
                  </a:lnTo>
                  <a:cubicBezTo>
                    <a:pt x="12498" y="17051"/>
                    <a:pt x="12563" y="17036"/>
                    <a:pt x="12606" y="17006"/>
                  </a:cubicBezTo>
                  <a:lnTo>
                    <a:pt x="12906" y="16821"/>
                  </a:lnTo>
                  <a:cubicBezTo>
                    <a:pt x="12959" y="16791"/>
                    <a:pt x="12981" y="16747"/>
                    <a:pt x="12981" y="16702"/>
                  </a:cubicBezTo>
                  <a:lnTo>
                    <a:pt x="12981" y="16613"/>
                  </a:lnTo>
                  <a:lnTo>
                    <a:pt x="13131" y="16524"/>
                  </a:lnTo>
                  <a:lnTo>
                    <a:pt x="13356" y="16524"/>
                  </a:lnTo>
                  <a:cubicBezTo>
                    <a:pt x="13410" y="16524"/>
                    <a:pt x="13464" y="16509"/>
                    <a:pt x="13506" y="16487"/>
                  </a:cubicBezTo>
                  <a:cubicBezTo>
                    <a:pt x="13571" y="16524"/>
                    <a:pt x="13667" y="16531"/>
                    <a:pt x="13753" y="16509"/>
                  </a:cubicBezTo>
                  <a:cubicBezTo>
                    <a:pt x="13764" y="16509"/>
                    <a:pt x="13775" y="16501"/>
                    <a:pt x="13785" y="16494"/>
                  </a:cubicBezTo>
                  <a:cubicBezTo>
                    <a:pt x="13817" y="16509"/>
                    <a:pt x="13871" y="16524"/>
                    <a:pt x="13914" y="16524"/>
                  </a:cubicBezTo>
                  <a:lnTo>
                    <a:pt x="14214" y="16524"/>
                  </a:lnTo>
                  <a:cubicBezTo>
                    <a:pt x="14343" y="16524"/>
                    <a:pt x="14450" y="16449"/>
                    <a:pt x="14450" y="16360"/>
                  </a:cubicBezTo>
                  <a:lnTo>
                    <a:pt x="14450" y="16167"/>
                  </a:lnTo>
                  <a:lnTo>
                    <a:pt x="14826" y="16167"/>
                  </a:lnTo>
                  <a:cubicBezTo>
                    <a:pt x="14879" y="16167"/>
                    <a:pt x="14933" y="16152"/>
                    <a:pt x="14976" y="16130"/>
                  </a:cubicBezTo>
                  <a:lnTo>
                    <a:pt x="15276" y="15959"/>
                  </a:lnTo>
                  <a:cubicBezTo>
                    <a:pt x="15330" y="15929"/>
                    <a:pt x="15362" y="15885"/>
                    <a:pt x="15362" y="15833"/>
                  </a:cubicBezTo>
                  <a:lnTo>
                    <a:pt x="15362" y="15818"/>
                  </a:lnTo>
                  <a:lnTo>
                    <a:pt x="15705" y="15818"/>
                  </a:lnTo>
                  <a:cubicBezTo>
                    <a:pt x="15834" y="15818"/>
                    <a:pt x="15941" y="15744"/>
                    <a:pt x="15941" y="15655"/>
                  </a:cubicBezTo>
                  <a:lnTo>
                    <a:pt x="15941" y="15462"/>
                  </a:lnTo>
                  <a:cubicBezTo>
                    <a:pt x="15941" y="15417"/>
                    <a:pt x="15920" y="15380"/>
                    <a:pt x="15877" y="15350"/>
                  </a:cubicBezTo>
                  <a:lnTo>
                    <a:pt x="15759" y="15268"/>
                  </a:lnTo>
                  <a:cubicBezTo>
                    <a:pt x="15866" y="15254"/>
                    <a:pt x="15952" y="15187"/>
                    <a:pt x="15952" y="15112"/>
                  </a:cubicBezTo>
                  <a:cubicBezTo>
                    <a:pt x="15952" y="15023"/>
                    <a:pt x="15844" y="14949"/>
                    <a:pt x="15716" y="14949"/>
                  </a:cubicBezTo>
                  <a:lnTo>
                    <a:pt x="15533" y="14949"/>
                  </a:lnTo>
                  <a:lnTo>
                    <a:pt x="15287" y="14815"/>
                  </a:lnTo>
                  <a:lnTo>
                    <a:pt x="15072" y="14682"/>
                  </a:lnTo>
                  <a:lnTo>
                    <a:pt x="15072" y="14578"/>
                  </a:lnTo>
                  <a:cubicBezTo>
                    <a:pt x="15072" y="14488"/>
                    <a:pt x="14965" y="14414"/>
                    <a:pt x="14836" y="14414"/>
                  </a:cubicBezTo>
                  <a:lnTo>
                    <a:pt x="14161" y="14414"/>
                  </a:lnTo>
                  <a:lnTo>
                    <a:pt x="14161" y="14399"/>
                  </a:lnTo>
                  <a:cubicBezTo>
                    <a:pt x="14161" y="14310"/>
                    <a:pt x="14053" y="14236"/>
                    <a:pt x="13925" y="14236"/>
                  </a:cubicBezTo>
                  <a:lnTo>
                    <a:pt x="13753" y="14236"/>
                  </a:lnTo>
                  <a:lnTo>
                    <a:pt x="13517" y="14102"/>
                  </a:lnTo>
                  <a:cubicBezTo>
                    <a:pt x="13485" y="14087"/>
                    <a:pt x="13453" y="14073"/>
                    <a:pt x="13410" y="14073"/>
                  </a:cubicBezTo>
                  <a:lnTo>
                    <a:pt x="12949" y="13805"/>
                  </a:lnTo>
                  <a:lnTo>
                    <a:pt x="12949" y="13686"/>
                  </a:lnTo>
                  <a:cubicBezTo>
                    <a:pt x="12949" y="13642"/>
                    <a:pt x="12927" y="13597"/>
                    <a:pt x="12874" y="13567"/>
                  </a:cubicBezTo>
                  <a:lnTo>
                    <a:pt x="12788" y="13508"/>
                  </a:lnTo>
                  <a:lnTo>
                    <a:pt x="12884" y="13441"/>
                  </a:lnTo>
                  <a:cubicBezTo>
                    <a:pt x="12949" y="13397"/>
                    <a:pt x="12970" y="13322"/>
                    <a:pt x="12938" y="13263"/>
                  </a:cubicBezTo>
                  <a:cubicBezTo>
                    <a:pt x="12906" y="13203"/>
                    <a:pt x="12820" y="13166"/>
                    <a:pt x="12723" y="13166"/>
                  </a:cubicBezTo>
                  <a:lnTo>
                    <a:pt x="12691" y="13166"/>
                  </a:lnTo>
                  <a:lnTo>
                    <a:pt x="12691" y="13151"/>
                  </a:lnTo>
                  <a:cubicBezTo>
                    <a:pt x="12691" y="13099"/>
                    <a:pt x="12659" y="13055"/>
                    <a:pt x="12606" y="13025"/>
                  </a:cubicBezTo>
                  <a:lnTo>
                    <a:pt x="12380" y="12899"/>
                  </a:lnTo>
                  <a:lnTo>
                    <a:pt x="12380" y="12453"/>
                  </a:lnTo>
                  <a:cubicBezTo>
                    <a:pt x="12380" y="12409"/>
                    <a:pt x="12348" y="12364"/>
                    <a:pt x="12294" y="12327"/>
                  </a:cubicBezTo>
                  <a:lnTo>
                    <a:pt x="12198" y="12275"/>
                  </a:lnTo>
                  <a:lnTo>
                    <a:pt x="12294" y="12216"/>
                  </a:lnTo>
                  <a:cubicBezTo>
                    <a:pt x="12348" y="12186"/>
                    <a:pt x="12370" y="12141"/>
                    <a:pt x="12370" y="12097"/>
                  </a:cubicBezTo>
                  <a:lnTo>
                    <a:pt x="12370" y="11733"/>
                  </a:lnTo>
                  <a:cubicBezTo>
                    <a:pt x="12370" y="11710"/>
                    <a:pt x="12370" y="11696"/>
                    <a:pt x="12359" y="11673"/>
                  </a:cubicBezTo>
                  <a:lnTo>
                    <a:pt x="12080" y="11168"/>
                  </a:lnTo>
                  <a:lnTo>
                    <a:pt x="12080" y="11027"/>
                  </a:lnTo>
                  <a:cubicBezTo>
                    <a:pt x="12080" y="11020"/>
                    <a:pt x="12080" y="11020"/>
                    <a:pt x="12080" y="11012"/>
                  </a:cubicBezTo>
                  <a:cubicBezTo>
                    <a:pt x="12080" y="10983"/>
                    <a:pt x="12059" y="10953"/>
                    <a:pt x="12037" y="10923"/>
                  </a:cubicBezTo>
                  <a:cubicBezTo>
                    <a:pt x="12026" y="10916"/>
                    <a:pt x="12016" y="10908"/>
                    <a:pt x="12005" y="10901"/>
                  </a:cubicBezTo>
                  <a:cubicBezTo>
                    <a:pt x="12005" y="10901"/>
                    <a:pt x="11994" y="10893"/>
                    <a:pt x="11994" y="10893"/>
                  </a:cubicBezTo>
                  <a:lnTo>
                    <a:pt x="11780" y="10767"/>
                  </a:lnTo>
                  <a:lnTo>
                    <a:pt x="11780" y="10113"/>
                  </a:lnTo>
                  <a:lnTo>
                    <a:pt x="11844" y="10113"/>
                  </a:lnTo>
                  <a:cubicBezTo>
                    <a:pt x="11973" y="10113"/>
                    <a:pt x="12080" y="10039"/>
                    <a:pt x="12080" y="9950"/>
                  </a:cubicBezTo>
                  <a:lnTo>
                    <a:pt x="12080" y="9475"/>
                  </a:lnTo>
                  <a:lnTo>
                    <a:pt x="12230" y="9386"/>
                  </a:lnTo>
                  <a:lnTo>
                    <a:pt x="12455" y="9386"/>
                  </a:lnTo>
                  <a:cubicBezTo>
                    <a:pt x="12584" y="9386"/>
                    <a:pt x="12691" y="9311"/>
                    <a:pt x="12691" y="9222"/>
                  </a:cubicBezTo>
                  <a:lnTo>
                    <a:pt x="12691" y="9036"/>
                  </a:lnTo>
                  <a:lnTo>
                    <a:pt x="12723" y="9036"/>
                  </a:lnTo>
                  <a:cubicBezTo>
                    <a:pt x="12852" y="9036"/>
                    <a:pt x="12959" y="8962"/>
                    <a:pt x="12959" y="8873"/>
                  </a:cubicBezTo>
                  <a:lnTo>
                    <a:pt x="12959" y="8851"/>
                  </a:lnTo>
                  <a:lnTo>
                    <a:pt x="13024" y="8851"/>
                  </a:lnTo>
                  <a:cubicBezTo>
                    <a:pt x="13152" y="8851"/>
                    <a:pt x="13260" y="8776"/>
                    <a:pt x="13260" y="8687"/>
                  </a:cubicBezTo>
                  <a:lnTo>
                    <a:pt x="13260" y="8502"/>
                  </a:lnTo>
                  <a:lnTo>
                    <a:pt x="13346" y="8502"/>
                  </a:lnTo>
                  <a:cubicBezTo>
                    <a:pt x="13474" y="8502"/>
                    <a:pt x="13581" y="8427"/>
                    <a:pt x="13581" y="8338"/>
                  </a:cubicBezTo>
                  <a:lnTo>
                    <a:pt x="13581" y="8145"/>
                  </a:lnTo>
                  <a:lnTo>
                    <a:pt x="13657" y="8145"/>
                  </a:lnTo>
                  <a:cubicBezTo>
                    <a:pt x="13785" y="8145"/>
                    <a:pt x="13893" y="8071"/>
                    <a:pt x="13893" y="7982"/>
                  </a:cubicBezTo>
                  <a:lnTo>
                    <a:pt x="13893" y="7967"/>
                  </a:lnTo>
                  <a:lnTo>
                    <a:pt x="13957" y="7967"/>
                  </a:lnTo>
                  <a:cubicBezTo>
                    <a:pt x="14086" y="7967"/>
                    <a:pt x="14193" y="7893"/>
                    <a:pt x="14193" y="7803"/>
                  </a:cubicBezTo>
                  <a:lnTo>
                    <a:pt x="14193" y="7789"/>
                  </a:lnTo>
                  <a:lnTo>
                    <a:pt x="14257" y="7789"/>
                  </a:lnTo>
                  <a:cubicBezTo>
                    <a:pt x="14386" y="7789"/>
                    <a:pt x="14493" y="7714"/>
                    <a:pt x="14493" y="7625"/>
                  </a:cubicBezTo>
                  <a:lnTo>
                    <a:pt x="14493" y="7603"/>
                  </a:lnTo>
                  <a:lnTo>
                    <a:pt x="14568" y="7603"/>
                  </a:lnTo>
                  <a:cubicBezTo>
                    <a:pt x="14697" y="7603"/>
                    <a:pt x="14804" y="7529"/>
                    <a:pt x="14804" y="7439"/>
                  </a:cubicBezTo>
                  <a:lnTo>
                    <a:pt x="14804" y="7343"/>
                  </a:lnTo>
                  <a:lnTo>
                    <a:pt x="15244" y="7083"/>
                  </a:lnTo>
                  <a:lnTo>
                    <a:pt x="15437" y="7083"/>
                  </a:lnTo>
                  <a:cubicBezTo>
                    <a:pt x="15566" y="7083"/>
                    <a:pt x="15673" y="7009"/>
                    <a:pt x="15673" y="6920"/>
                  </a:cubicBezTo>
                  <a:lnTo>
                    <a:pt x="15673" y="6897"/>
                  </a:lnTo>
                  <a:lnTo>
                    <a:pt x="15737" y="6897"/>
                  </a:lnTo>
                  <a:cubicBezTo>
                    <a:pt x="15866" y="6897"/>
                    <a:pt x="15973" y="6823"/>
                    <a:pt x="15973" y="6734"/>
                  </a:cubicBezTo>
                  <a:lnTo>
                    <a:pt x="15973" y="6548"/>
                  </a:lnTo>
                  <a:lnTo>
                    <a:pt x="16037" y="6548"/>
                  </a:lnTo>
                  <a:cubicBezTo>
                    <a:pt x="16166" y="6548"/>
                    <a:pt x="16273" y="6474"/>
                    <a:pt x="16273" y="6385"/>
                  </a:cubicBezTo>
                  <a:lnTo>
                    <a:pt x="16273" y="6266"/>
                  </a:lnTo>
                  <a:lnTo>
                    <a:pt x="16488" y="6132"/>
                  </a:lnTo>
                  <a:cubicBezTo>
                    <a:pt x="16542" y="6102"/>
                    <a:pt x="16563" y="6058"/>
                    <a:pt x="16563" y="6013"/>
                  </a:cubicBezTo>
                  <a:lnTo>
                    <a:pt x="16563" y="5999"/>
                  </a:lnTo>
                  <a:lnTo>
                    <a:pt x="17196" y="5999"/>
                  </a:lnTo>
                  <a:cubicBezTo>
                    <a:pt x="17324" y="5999"/>
                    <a:pt x="17432" y="5924"/>
                    <a:pt x="17432" y="5835"/>
                  </a:cubicBezTo>
                  <a:lnTo>
                    <a:pt x="17432" y="5642"/>
                  </a:lnTo>
                  <a:lnTo>
                    <a:pt x="17507" y="5642"/>
                  </a:lnTo>
                  <a:cubicBezTo>
                    <a:pt x="17636" y="5642"/>
                    <a:pt x="17743" y="5568"/>
                    <a:pt x="17743" y="5479"/>
                  </a:cubicBezTo>
                  <a:lnTo>
                    <a:pt x="17743" y="5397"/>
                  </a:lnTo>
                  <a:lnTo>
                    <a:pt x="17957" y="5271"/>
                  </a:lnTo>
                  <a:cubicBezTo>
                    <a:pt x="18011" y="5241"/>
                    <a:pt x="18043" y="5196"/>
                    <a:pt x="18043" y="5144"/>
                  </a:cubicBezTo>
                  <a:lnTo>
                    <a:pt x="18043" y="5129"/>
                  </a:lnTo>
                  <a:lnTo>
                    <a:pt x="18107" y="5129"/>
                  </a:lnTo>
                  <a:cubicBezTo>
                    <a:pt x="18161" y="5129"/>
                    <a:pt x="18215" y="5115"/>
                    <a:pt x="18258" y="5092"/>
                  </a:cubicBezTo>
                  <a:lnTo>
                    <a:pt x="18504" y="4944"/>
                  </a:lnTo>
                  <a:lnTo>
                    <a:pt x="18719" y="4944"/>
                  </a:lnTo>
                  <a:cubicBezTo>
                    <a:pt x="18847" y="4944"/>
                    <a:pt x="18955" y="4869"/>
                    <a:pt x="18955" y="4780"/>
                  </a:cubicBezTo>
                  <a:lnTo>
                    <a:pt x="18955" y="4765"/>
                  </a:lnTo>
                  <a:lnTo>
                    <a:pt x="18987" y="4765"/>
                  </a:lnTo>
                  <a:cubicBezTo>
                    <a:pt x="19116" y="4765"/>
                    <a:pt x="19223" y="4691"/>
                    <a:pt x="19223" y="4602"/>
                  </a:cubicBezTo>
                  <a:lnTo>
                    <a:pt x="19223" y="4587"/>
                  </a:lnTo>
                  <a:lnTo>
                    <a:pt x="19287" y="4587"/>
                  </a:lnTo>
                  <a:cubicBezTo>
                    <a:pt x="19416" y="4587"/>
                    <a:pt x="19523" y="4513"/>
                    <a:pt x="19523" y="4424"/>
                  </a:cubicBezTo>
                  <a:lnTo>
                    <a:pt x="19523" y="4394"/>
                  </a:lnTo>
                  <a:lnTo>
                    <a:pt x="19598" y="4394"/>
                  </a:lnTo>
                  <a:cubicBezTo>
                    <a:pt x="19727" y="4394"/>
                    <a:pt x="19834" y="4320"/>
                    <a:pt x="19834" y="4231"/>
                  </a:cubicBezTo>
                  <a:lnTo>
                    <a:pt x="19834" y="4208"/>
                  </a:lnTo>
                  <a:lnTo>
                    <a:pt x="19898" y="4208"/>
                  </a:lnTo>
                  <a:cubicBezTo>
                    <a:pt x="20027" y="4208"/>
                    <a:pt x="20134" y="4134"/>
                    <a:pt x="20134" y="4045"/>
                  </a:cubicBezTo>
                  <a:lnTo>
                    <a:pt x="20134" y="4060"/>
                  </a:lnTo>
                  <a:lnTo>
                    <a:pt x="20199" y="4060"/>
                  </a:lnTo>
                  <a:cubicBezTo>
                    <a:pt x="20327" y="4060"/>
                    <a:pt x="20435" y="3986"/>
                    <a:pt x="20435" y="3896"/>
                  </a:cubicBezTo>
                  <a:lnTo>
                    <a:pt x="20435" y="3800"/>
                  </a:lnTo>
                  <a:lnTo>
                    <a:pt x="20660" y="3674"/>
                  </a:lnTo>
                  <a:cubicBezTo>
                    <a:pt x="20714" y="3644"/>
                    <a:pt x="20746" y="3599"/>
                    <a:pt x="20746" y="3547"/>
                  </a:cubicBezTo>
                  <a:lnTo>
                    <a:pt x="20746" y="3436"/>
                  </a:lnTo>
                  <a:lnTo>
                    <a:pt x="20864" y="3354"/>
                  </a:lnTo>
                  <a:lnTo>
                    <a:pt x="21067" y="3354"/>
                  </a:lnTo>
                  <a:cubicBezTo>
                    <a:pt x="21196" y="3354"/>
                    <a:pt x="21303" y="3280"/>
                    <a:pt x="21303" y="3191"/>
                  </a:cubicBezTo>
                  <a:lnTo>
                    <a:pt x="21303" y="3094"/>
                  </a:lnTo>
                  <a:lnTo>
                    <a:pt x="21518" y="2961"/>
                  </a:lnTo>
                  <a:cubicBezTo>
                    <a:pt x="21572" y="2931"/>
                    <a:pt x="21593" y="2886"/>
                    <a:pt x="21593" y="2842"/>
                  </a:cubicBezTo>
                  <a:lnTo>
                    <a:pt x="21593" y="2671"/>
                  </a:lnTo>
                  <a:cubicBezTo>
                    <a:pt x="21454" y="2574"/>
                    <a:pt x="21346" y="2507"/>
                    <a:pt x="21218" y="2507"/>
                  </a:cubicBezTo>
                  <a:close/>
                </a:path>
              </a:pathLst>
            </a:custGeom>
            <a:grpFill/>
            <a:ln w="25400" cap="flat">
              <a:solidFill>
                <a:srgbClr val="B9C800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72575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900" b="0" i="0" u="none" strike="noStrike" kern="0" cap="none" spc="0" normalizeH="0" baseline="0" noProof="0">
                <a:ln>
                  <a:noFill/>
                </a:ln>
                <a:solidFill>
                  <a:srgbClr val="2B1F1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4" name="Shape 133"/>
            <p:cNvSpPr/>
            <p:nvPr/>
          </p:nvSpPr>
          <p:spPr>
            <a:xfrm>
              <a:off x="190500" y="457200"/>
              <a:ext cx="352552" cy="26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" y="9803"/>
                  </a:moveTo>
                  <a:lnTo>
                    <a:pt x="1805" y="9803"/>
                  </a:lnTo>
                  <a:lnTo>
                    <a:pt x="1805" y="15868"/>
                  </a:lnTo>
                  <a:cubicBezTo>
                    <a:pt x="1805" y="16366"/>
                    <a:pt x="1930" y="16782"/>
                    <a:pt x="2179" y="17114"/>
                  </a:cubicBezTo>
                  <a:lnTo>
                    <a:pt x="3673" y="19191"/>
                  </a:lnTo>
                  <a:cubicBezTo>
                    <a:pt x="3922" y="19523"/>
                    <a:pt x="4295" y="19689"/>
                    <a:pt x="4606" y="19689"/>
                  </a:cubicBezTo>
                  <a:lnTo>
                    <a:pt x="7656" y="19689"/>
                  </a:lnTo>
                  <a:lnTo>
                    <a:pt x="9026" y="21185"/>
                  </a:lnTo>
                  <a:cubicBezTo>
                    <a:pt x="9275" y="21434"/>
                    <a:pt x="9586" y="21600"/>
                    <a:pt x="9897" y="21600"/>
                  </a:cubicBezTo>
                  <a:lnTo>
                    <a:pt x="16682" y="21600"/>
                  </a:lnTo>
                  <a:cubicBezTo>
                    <a:pt x="16994" y="21600"/>
                    <a:pt x="17305" y="21434"/>
                    <a:pt x="17554" y="21185"/>
                  </a:cubicBezTo>
                  <a:lnTo>
                    <a:pt x="17616" y="21102"/>
                  </a:lnTo>
                  <a:cubicBezTo>
                    <a:pt x="17741" y="21185"/>
                    <a:pt x="17803" y="21351"/>
                    <a:pt x="17927" y="21434"/>
                  </a:cubicBezTo>
                  <a:cubicBezTo>
                    <a:pt x="18114" y="21517"/>
                    <a:pt x="18301" y="21600"/>
                    <a:pt x="18488" y="21600"/>
                  </a:cubicBezTo>
                  <a:cubicBezTo>
                    <a:pt x="18799" y="21600"/>
                    <a:pt x="19110" y="21434"/>
                    <a:pt x="19359" y="21185"/>
                  </a:cubicBezTo>
                  <a:lnTo>
                    <a:pt x="21102" y="19274"/>
                  </a:lnTo>
                  <a:cubicBezTo>
                    <a:pt x="21413" y="18942"/>
                    <a:pt x="21600" y="18443"/>
                    <a:pt x="21600" y="17862"/>
                  </a:cubicBezTo>
                  <a:lnTo>
                    <a:pt x="21600" y="13874"/>
                  </a:lnTo>
                  <a:cubicBezTo>
                    <a:pt x="21600" y="12877"/>
                    <a:pt x="20978" y="12046"/>
                    <a:pt x="20231" y="12046"/>
                  </a:cubicBezTo>
                  <a:lnTo>
                    <a:pt x="19857" y="12046"/>
                  </a:lnTo>
                  <a:lnTo>
                    <a:pt x="19857" y="11880"/>
                  </a:lnTo>
                  <a:cubicBezTo>
                    <a:pt x="19857" y="10883"/>
                    <a:pt x="19235" y="10052"/>
                    <a:pt x="18488" y="10052"/>
                  </a:cubicBezTo>
                  <a:lnTo>
                    <a:pt x="15500" y="10052"/>
                  </a:lnTo>
                  <a:lnTo>
                    <a:pt x="14815" y="9138"/>
                  </a:lnTo>
                  <a:lnTo>
                    <a:pt x="14815" y="7892"/>
                  </a:lnTo>
                  <a:cubicBezTo>
                    <a:pt x="14815" y="6895"/>
                    <a:pt x="14193" y="6065"/>
                    <a:pt x="13446" y="6065"/>
                  </a:cubicBezTo>
                  <a:lnTo>
                    <a:pt x="13072" y="6065"/>
                  </a:lnTo>
                  <a:lnTo>
                    <a:pt x="13072" y="1828"/>
                  </a:lnTo>
                  <a:cubicBezTo>
                    <a:pt x="13072" y="831"/>
                    <a:pt x="12450" y="0"/>
                    <a:pt x="11703" y="0"/>
                  </a:cubicBezTo>
                  <a:lnTo>
                    <a:pt x="9897" y="0"/>
                  </a:lnTo>
                  <a:cubicBezTo>
                    <a:pt x="9150" y="0"/>
                    <a:pt x="8528" y="831"/>
                    <a:pt x="8528" y="1828"/>
                  </a:cubicBezTo>
                  <a:lnTo>
                    <a:pt x="8528" y="2908"/>
                  </a:lnTo>
                  <a:lnTo>
                    <a:pt x="7283" y="4320"/>
                  </a:lnTo>
                  <a:cubicBezTo>
                    <a:pt x="7034" y="4071"/>
                    <a:pt x="6723" y="3905"/>
                    <a:pt x="6412" y="3905"/>
                  </a:cubicBezTo>
                  <a:lnTo>
                    <a:pt x="1369" y="3905"/>
                  </a:lnTo>
                  <a:cubicBezTo>
                    <a:pt x="622" y="3905"/>
                    <a:pt x="0" y="4735"/>
                    <a:pt x="0" y="5732"/>
                  </a:cubicBezTo>
                  <a:lnTo>
                    <a:pt x="0" y="7892"/>
                  </a:lnTo>
                  <a:cubicBezTo>
                    <a:pt x="62" y="8972"/>
                    <a:pt x="685" y="9803"/>
                    <a:pt x="1432" y="9803"/>
                  </a:cubicBezTo>
                  <a:close/>
                </a:path>
              </a:pathLst>
            </a:custGeom>
            <a:grpFill/>
            <a:ln w="25400" cap="flat">
              <a:solidFill>
                <a:srgbClr val="B9C800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72575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900" b="0" i="0" u="none" strike="noStrike" kern="0" cap="none" spc="0" normalizeH="0" baseline="0" noProof="0">
                <a:ln>
                  <a:noFill/>
                </a:ln>
                <a:solidFill>
                  <a:srgbClr val="2B1F1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</a:endParaRPr>
            </a:p>
          </p:txBody>
        </p:sp>
      </p:grpSp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69" y="1479999"/>
            <a:ext cx="214182" cy="361171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69" y="1993570"/>
            <a:ext cx="214182" cy="361171"/>
          </a:xfrm>
          <a:prstGeom prst="rect">
            <a:avLst/>
          </a:prstGeom>
          <a:ln w="3175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1" y="2465330"/>
            <a:ext cx="214182" cy="361171"/>
          </a:xfrm>
          <a:prstGeom prst="rect">
            <a:avLst/>
          </a:prstGeom>
          <a:ln w="3175">
            <a:miter lim="400000"/>
          </a:ln>
        </p:spPr>
      </p:pic>
      <p:sp>
        <p:nvSpPr>
          <p:cNvPr id="21" name="20 CuadroTexto"/>
          <p:cNvSpPr txBox="1"/>
          <p:nvPr/>
        </p:nvSpPr>
        <p:spPr>
          <a:xfrm>
            <a:off x="4351313" y="1480494"/>
            <a:ext cx="347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ankia" panose="02000506040000020004" pitchFamily="2" charset="0"/>
              </a:rPr>
              <a:t>372 Oficinas y 1.159 cajeros</a:t>
            </a:r>
            <a:endParaRPr lang="es-ES" b="1" dirty="0">
              <a:latin typeface="Bankia" panose="02000506040000020004" pitchFamily="2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351313" y="2468757"/>
            <a:ext cx="27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ankia" panose="02000506040000020004" pitchFamily="2" charset="0"/>
              </a:rPr>
              <a:t>2.070 Empleados</a:t>
            </a:r>
            <a:endParaRPr lang="es-ES" b="1" dirty="0">
              <a:latin typeface="Bankia" panose="02000506040000020004" pitchFamily="2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351313" y="1993744"/>
            <a:ext cx="21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ankia" panose="02000506040000020004" pitchFamily="2" charset="0"/>
              </a:rPr>
              <a:t>180 Municipios</a:t>
            </a:r>
            <a:endParaRPr lang="es-ES" b="1" dirty="0">
              <a:latin typeface="Bankia" panose="0200050604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90" y="1660584"/>
            <a:ext cx="616285" cy="61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13" y="3569493"/>
            <a:ext cx="25542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2249914" y="5403631"/>
            <a:ext cx="133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ankia" panose="02000506040000020004" pitchFamily="2" charset="0"/>
              </a:rPr>
              <a:t>Particulares</a:t>
            </a:r>
            <a:endParaRPr lang="es-ES" dirty="0">
              <a:latin typeface="Bankia" panose="02000506040000020004" pitchFamily="2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85047" y="4388207"/>
            <a:ext cx="3862185" cy="452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Comunidades de Regantes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839235" y="5403631"/>
            <a:ext cx="133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ankia" panose="02000506040000020004" pitchFamily="2" charset="0"/>
              </a:rPr>
              <a:t>Autónomos</a:t>
            </a:r>
            <a:endParaRPr lang="es-ES" dirty="0">
              <a:latin typeface="Bankia" panose="02000506040000020004" pitchFamily="2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586346" y="5400753"/>
            <a:ext cx="132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ankia" panose="02000506040000020004" pitchFamily="2" charset="0"/>
              </a:rPr>
              <a:t>Empresas</a:t>
            </a:r>
            <a:endParaRPr lang="es-ES" dirty="0">
              <a:latin typeface="Bankia" panose="02000506040000020004" pitchFamily="2" charset="0"/>
            </a:endParaRPr>
          </a:p>
        </p:txBody>
      </p:sp>
      <p:pic>
        <p:nvPicPr>
          <p:cNvPr id="34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1649" y="5002320"/>
            <a:ext cx="214182" cy="361171"/>
          </a:xfrm>
          <a:prstGeom prst="rect">
            <a:avLst/>
          </a:prstGeom>
          <a:ln w="3175">
            <a:miter lim="400000"/>
          </a:ln>
        </p:spPr>
      </p:pic>
      <p:pic>
        <p:nvPicPr>
          <p:cNvPr id="35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864" y="5002321"/>
            <a:ext cx="214182" cy="361171"/>
          </a:xfrm>
          <a:prstGeom prst="rect">
            <a:avLst/>
          </a:prstGeom>
          <a:ln w="3175">
            <a:miter lim="400000"/>
          </a:ln>
        </p:spPr>
      </p:pic>
      <p:pic>
        <p:nvPicPr>
          <p:cNvPr id="36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4504" y="5002320"/>
            <a:ext cx="214182" cy="36117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5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01" y="187818"/>
            <a:ext cx="2553787" cy="8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54" y="998030"/>
            <a:ext cx="5328139" cy="75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831873" y="5962270"/>
            <a:ext cx="7631724" cy="369277"/>
          </a:xfrm>
          <a:prstGeom prst="roundRect">
            <a:avLst/>
          </a:prstGeom>
          <a:gradFill rotWithShape="1">
            <a:gsLst>
              <a:gs pos="0">
                <a:srgbClr val="90802F">
                  <a:tint val="100000"/>
                  <a:shade val="100000"/>
                  <a:satMod val="130000"/>
                </a:srgbClr>
              </a:gs>
              <a:gs pos="100000">
                <a:srgbClr val="90802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0802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5261A"/>
                </a:solidFill>
                <a:effectLst/>
                <a:uLnTx/>
                <a:uFillTx/>
                <a:latin typeface="Bankia Light" panose="02000506030000020004" pitchFamily="2" charset="0"/>
                <a:ea typeface="+mn-ea"/>
              </a:rPr>
              <a:t>Se establecerán PACTOS a nivel individual para cada socio.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" y="1973827"/>
            <a:ext cx="7341136" cy="321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6" y="5224943"/>
            <a:ext cx="7341136" cy="51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953606"/>
            <a:ext cx="72056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01562" y="1490181"/>
            <a:ext cx="3637085" cy="4124325"/>
          </a:xfrm>
          <a:prstGeom prst="rect">
            <a:avLst/>
          </a:prstGeom>
          <a:solidFill>
            <a:srgbClr val="FFFFFF">
              <a:alpha val="25098"/>
            </a:srgb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anchor="ctr" anchorCtr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526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 ayudamos en la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rgbClr val="3526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financiación de tu día a día:</a:t>
            </a:r>
          </a:p>
          <a:p>
            <a:pPr marL="742950" lvl="1" indent="-285750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Font typeface="Wingdings" panose="05000000000000000000" pitchFamily="2" charset="2"/>
              <a:buChar char="§"/>
            </a:pPr>
            <a:r>
              <a:rPr lang="es-ES" sz="1600" kern="0" baseline="0" dirty="0" smtClean="0">
                <a:solidFill>
                  <a:srgbClr val="35261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Cuentas a la vista</a:t>
            </a:r>
          </a:p>
          <a:p>
            <a:pPr marL="742950" lvl="1" indent="-285750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Font typeface="Wingdings" panose="05000000000000000000" pitchFamily="2" charset="2"/>
              <a:buChar char="§"/>
            </a:pPr>
            <a:r>
              <a:rPr lang="es-ES" sz="1600" kern="0" dirty="0" smtClean="0">
                <a:solidFill>
                  <a:srgbClr val="35261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Cuentas de crédito</a:t>
            </a:r>
          </a:p>
          <a:p>
            <a:pPr marL="742950" lvl="1" indent="-285750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Font typeface="Wingdings" panose="05000000000000000000" pitchFamily="2" charset="2"/>
              <a:buChar char="§"/>
            </a:pPr>
            <a:r>
              <a:rPr lang="es-ES" sz="1600" kern="0" dirty="0" smtClean="0">
                <a:solidFill>
                  <a:srgbClr val="35261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Gestión de </a:t>
            </a:r>
            <a:r>
              <a:rPr lang="es-ES" sz="1600" kern="0" dirty="0" smtClean="0">
                <a:solidFill>
                  <a:srgbClr val="35261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domiciliaciones</a:t>
            </a:r>
            <a:endParaRPr lang="es-ES" sz="1600" kern="0" baseline="0" dirty="0" smtClean="0">
              <a:solidFill>
                <a:srgbClr val="35261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lvl="1" indent="-285750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Font typeface="Wingdings" panose="05000000000000000000" pitchFamily="2" charset="2"/>
              <a:buChar char="§"/>
            </a:pPr>
            <a:r>
              <a:rPr kumimoji="0" lang="es-ES" sz="1600" i="0" u="none" strike="noStrike" kern="0" cap="none" spc="0" normalizeH="0" noProof="0" dirty="0" smtClean="0">
                <a:ln>
                  <a:noFill/>
                </a:ln>
                <a:solidFill>
                  <a:srgbClr val="3526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Descuento comercial</a:t>
            </a:r>
          </a:p>
          <a:p>
            <a:pPr marL="742950" lvl="1" indent="-285750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Font typeface="Wingdings" panose="05000000000000000000" pitchFamily="2" charset="2"/>
              <a:buChar char="§"/>
            </a:pPr>
            <a:r>
              <a:rPr lang="es-ES" sz="1600" kern="0" dirty="0" smtClean="0">
                <a:solidFill>
                  <a:srgbClr val="35261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Productos de ahorro</a:t>
            </a:r>
          </a:p>
          <a:p>
            <a:pPr marL="742950" lvl="1" indent="-285750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Font typeface="Wingdings" panose="05000000000000000000" pitchFamily="2" charset="2"/>
              <a:buChar char="§"/>
            </a:pPr>
            <a:r>
              <a:rPr kumimoji="0" lang="es-ES" sz="1600" i="0" u="none" strike="noStrike" kern="0" cap="none" spc="0" normalizeH="0" noProof="0" dirty="0" smtClean="0">
                <a:ln>
                  <a:noFill/>
                </a:ln>
                <a:solidFill>
                  <a:srgbClr val="3526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Seguros</a:t>
            </a:r>
          </a:p>
          <a:p>
            <a:pPr lvl="1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</a:pPr>
            <a:endParaRPr lang="es-ES" sz="1600" kern="0" dirty="0" smtClean="0">
              <a:solidFill>
                <a:srgbClr val="35261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</a:pPr>
            <a:endParaRPr kumimoji="0" lang="es-ES" sz="1600" i="0" u="none" strike="noStrike" kern="0" cap="none" spc="0" normalizeH="0" baseline="0" noProof="0" dirty="0" smtClean="0">
              <a:ln>
                <a:noFill/>
              </a:ln>
              <a:solidFill>
                <a:srgbClr val="35261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91050" y="1490181"/>
            <a:ext cx="3642129" cy="3298696"/>
          </a:xfrm>
          <a:prstGeom prst="rect">
            <a:avLst/>
          </a:prstGeom>
          <a:solidFill>
            <a:srgbClr val="FFFFFF">
              <a:alpha val="25098"/>
            </a:srgb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square" anchor="ctr" anchorCtr="0">
            <a:noAutofit/>
          </a:bodyPr>
          <a:lstStyle>
            <a:defPPr>
              <a:defRPr lang="es-ES_tradnl"/>
            </a:defPPr>
            <a:lvl1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SzTx/>
              <a:buFont typeface="Wingdings" panose="05000000000000000000" pitchFamily="2" charset="2"/>
              <a:buChar char="ü"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35261A"/>
                </a:solidFill>
                <a:effectLst/>
                <a:uLnTx/>
                <a:uFillTx/>
                <a:latin typeface="Calibri"/>
                <a:ea typeface="+mn-ea"/>
              </a:defRPr>
            </a:lvl1pPr>
            <a:lvl2pPr marL="742950" lvl="1" indent="-285750" defTabSz="914400" fontAlgn="auto">
              <a:spcBef>
                <a:spcPct val="50000"/>
              </a:spcBef>
              <a:spcAft>
                <a:spcPts val="0"/>
              </a:spcAft>
              <a:buClr>
                <a:srgbClr val="B9C800"/>
              </a:buClr>
              <a:buFont typeface="Wingdings" panose="05000000000000000000" pitchFamily="2" charset="2"/>
              <a:buChar char="§"/>
              <a:defRPr sz="1600" kern="0" baseline="0">
                <a:solidFill>
                  <a:srgbClr val="35261A"/>
                </a:solidFill>
                <a:latin typeface="Calibri"/>
                <a:ea typeface="+mn-ea"/>
              </a:defRPr>
            </a:lvl2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 tienes un proyecto sólido, Bankia te lo puede financiar: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Financiación Bankia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</a:p>
          <a:p>
            <a:pPr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ICO</a:t>
            </a:r>
          </a:p>
          <a:p>
            <a:pPr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Avales con Sociedades de Garantía Recíproca o SAECA</a:t>
            </a:r>
          </a:p>
        </p:txBody>
      </p:sp>
    </p:spTree>
    <p:extLst>
      <p:ext uri="{BB962C8B-B14F-4D97-AF65-F5344CB8AC3E}">
        <p14:creationId xmlns:p14="http://schemas.microsoft.com/office/powerpoint/2010/main" val="4511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474470" y="1008500"/>
            <a:ext cx="6069330" cy="4968000"/>
          </a:xfrm>
          <a:prstGeom prst="ellipse">
            <a:avLst/>
          </a:prstGeom>
          <a:noFill/>
          <a:ln w="28575" cap="flat" cmpd="sng" algn="ctr">
            <a:solidFill>
              <a:srgbClr val="90802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3508287" y="808974"/>
            <a:ext cx="2043994" cy="982377"/>
            <a:chOff x="3508287" y="808974"/>
            <a:chExt cx="2043994" cy="982377"/>
          </a:xfrm>
        </p:grpSpPr>
        <p:sp>
          <p:nvSpPr>
            <p:cNvPr id="7" name="6 Rectángulo redondeado"/>
            <p:cNvSpPr/>
            <p:nvPr/>
          </p:nvSpPr>
          <p:spPr>
            <a:xfrm>
              <a:off x="3508287" y="808974"/>
              <a:ext cx="2043994" cy="982377"/>
            </a:xfrm>
            <a:prstGeom prst="roundRect">
              <a:avLst/>
            </a:prstGeom>
            <a:solidFill>
              <a:srgbClr val="B9C8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8" name="7 Rectángulo"/>
            <p:cNvSpPr/>
            <p:nvPr/>
          </p:nvSpPr>
          <p:spPr>
            <a:xfrm>
              <a:off x="3556243" y="856930"/>
              <a:ext cx="1948082" cy="8864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Financiación Seguros Agrarios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5870293" y="1377947"/>
            <a:ext cx="2043994" cy="982377"/>
            <a:chOff x="5870293" y="1377947"/>
            <a:chExt cx="2043994" cy="982377"/>
          </a:xfrm>
        </p:grpSpPr>
        <p:sp>
          <p:nvSpPr>
            <p:cNvPr id="10" name="9 Rectángulo redondeado"/>
            <p:cNvSpPr/>
            <p:nvPr/>
          </p:nvSpPr>
          <p:spPr>
            <a:xfrm>
              <a:off x="5870293" y="1377947"/>
              <a:ext cx="2043994" cy="982377"/>
            </a:xfrm>
            <a:prstGeom prst="roundRect">
              <a:avLst/>
            </a:prstGeom>
            <a:solidFill>
              <a:srgbClr val="B9C8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11" name="10 Rectángulo"/>
            <p:cNvSpPr/>
            <p:nvPr/>
          </p:nvSpPr>
          <p:spPr>
            <a:xfrm>
              <a:off x="5918249" y="1425903"/>
              <a:ext cx="1948082" cy="8864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Descuento comercial Agro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endPara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6779070" y="2684716"/>
            <a:ext cx="1817554" cy="873546"/>
            <a:chOff x="6779070" y="2684716"/>
            <a:chExt cx="1817554" cy="873546"/>
          </a:xfrm>
        </p:grpSpPr>
        <p:sp>
          <p:nvSpPr>
            <p:cNvPr id="13" name="12 Rectángulo redondeado"/>
            <p:cNvSpPr/>
            <p:nvPr/>
          </p:nvSpPr>
          <p:spPr>
            <a:xfrm>
              <a:off x="6779070" y="2684716"/>
              <a:ext cx="1817554" cy="873546"/>
            </a:xfrm>
            <a:prstGeom prst="roundRect">
              <a:avLst/>
            </a:prstGeom>
            <a:solidFill>
              <a:srgbClr val="B9C8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14" name="13 Rectángulo"/>
            <p:cNvSpPr/>
            <p:nvPr/>
          </p:nvSpPr>
          <p:spPr>
            <a:xfrm>
              <a:off x="6821713" y="2727359"/>
              <a:ext cx="1732268" cy="7882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Cuenta de crédito Agro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6949348" y="4123049"/>
            <a:ext cx="1817554" cy="873546"/>
            <a:chOff x="6949348" y="4123049"/>
            <a:chExt cx="1817554" cy="873546"/>
          </a:xfrm>
        </p:grpSpPr>
        <p:sp>
          <p:nvSpPr>
            <p:cNvPr id="16" name="15 Rectángulo redondeado"/>
            <p:cNvSpPr/>
            <p:nvPr/>
          </p:nvSpPr>
          <p:spPr>
            <a:xfrm>
              <a:off x="6949348" y="4123049"/>
              <a:ext cx="1817554" cy="873546"/>
            </a:xfrm>
            <a:prstGeom prst="roundRect">
              <a:avLst/>
            </a:prstGeom>
            <a:solidFill>
              <a:srgbClr val="B9C8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17" name="16 Rectángulo"/>
            <p:cNvSpPr/>
            <p:nvPr/>
          </p:nvSpPr>
          <p:spPr>
            <a:xfrm>
              <a:off x="6991991" y="4165692"/>
              <a:ext cx="1732268" cy="788260"/>
            </a:xfrm>
            <a:prstGeom prst="rect">
              <a:avLst/>
            </a:prstGeom>
            <a:solidFill>
              <a:srgbClr val="B9C8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Confirming Agro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1129229" y="5265302"/>
            <a:ext cx="2026637" cy="1048893"/>
            <a:chOff x="1129229" y="5265302"/>
            <a:chExt cx="2052479" cy="1099995"/>
          </a:xfrm>
        </p:grpSpPr>
        <p:sp>
          <p:nvSpPr>
            <p:cNvPr id="19" name="18 Rectángulo redondeado"/>
            <p:cNvSpPr/>
            <p:nvPr/>
          </p:nvSpPr>
          <p:spPr>
            <a:xfrm>
              <a:off x="1129229" y="5265302"/>
              <a:ext cx="2052479" cy="1099995"/>
            </a:xfrm>
            <a:prstGeom prst="roundRect">
              <a:avLst/>
            </a:prstGeom>
            <a:solidFill>
              <a:srgbClr val="8ACDDE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0" name="19 Rectángulo"/>
            <p:cNvSpPr/>
            <p:nvPr/>
          </p:nvSpPr>
          <p:spPr>
            <a:xfrm>
              <a:off x="1289334" y="5378527"/>
              <a:ext cx="1732268" cy="7882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Préstamo Agro Inversión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263325" y="3997427"/>
            <a:ext cx="1827152" cy="944605"/>
          </a:xfrm>
          <a:prstGeom prst="roundRect">
            <a:avLst/>
          </a:prstGeom>
          <a:solidFill>
            <a:srgbClr val="8ACDDE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grpSp>
        <p:nvGrpSpPr>
          <p:cNvPr id="54" name="53 Grupo"/>
          <p:cNvGrpSpPr/>
          <p:nvPr/>
        </p:nvGrpSpPr>
        <p:grpSpPr>
          <a:xfrm>
            <a:off x="272923" y="2861353"/>
            <a:ext cx="1817554" cy="873546"/>
            <a:chOff x="272923" y="2861353"/>
            <a:chExt cx="1817554" cy="873546"/>
          </a:xfrm>
        </p:grpSpPr>
        <p:sp>
          <p:nvSpPr>
            <p:cNvPr id="25" name="24 Rectángulo redondeado"/>
            <p:cNvSpPr/>
            <p:nvPr/>
          </p:nvSpPr>
          <p:spPr>
            <a:xfrm>
              <a:off x="272923" y="2861353"/>
              <a:ext cx="1817554" cy="873546"/>
            </a:xfrm>
            <a:prstGeom prst="roundRect">
              <a:avLst/>
            </a:prstGeom>
            <a:solidFill>
              <a:srgbClr val="8ACDDE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6" name="25 Rectángulo"/>
            <p:cNvSpPr/>
            <p:nvPr/>
          </p:nvSpPr>
          <p:spPr>
            <a:xfrm>
              <a:off x="315566" y="2903996"/>
              <a:ext cx="1732268" cy="7882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Leasing Agro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3424155" y="5615245"/>
            <a:ext cx="1817554" cy="873546"/>
            <a:chOff x="3424155" y="5615245"/>
            <a:chExt cx="1817554" cy="873546"/>
          </a:xfrm>
        </p:grpSpPr>
        <p:sp>
          <p:nvSpPr>
            <p:cNvPr id="28" name="27 Rectángulo redondeado"/>
            <p:cNvSpPr/>
            <p:nvPr/>
          </p:nvSpPr>
          <p:spPr>
            <a:xfrm>
              <a:off x="3424155" y="5615245"/>
              <a:ext cx="1817554" cy="873546"/>
            </a:xfrm>
            <a:prstGeom prst="roundRect">
              <a:avLst/>
            </a:prstGeom>
            <a:solidFill>
              <a:srgbClr val="8ACDDE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9" name="28 Rectángulo"/>
            <p:cNvSpPr/>
            <p:nvPr/>
          </p:nvSpPr>
          <p:spPr>
            <a:xfrm>
              <a:off x="3466798" y="5657888"/>
              <a:ext cx="1732268" cy="7882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Línea BEI Agroalimentaria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5639190" y="5378527"/>
            <a:ext cx="1817554" cy="873546"/>
            <a:chOff x="5639190" y="5378527"/>
            <a:chExt cx="1817554" cy="873546"/>
          </a:xfrm>
        </p:grpSpPr>
        <p:sp>
          <p:nvSpPr>
            <p:cNvPr id="31" name="30 Rectángulo redondeado"/>
            <p:cNvSpPr/>
            <p:nvPr/>
          </p:nvSpPr>
          <p:spPr>
            <a:xfrm>
              <a:off x="5639190" y="5378527"/>
              <a:ext cx="1817554" cy="873546"/>
            </a:xfrm>
            <a:prstGeom prst="roundRect">
              <a:avLst/>
            </a:prstGeom>
            <a:solidFill>
              <a:srgbClr val="8ACDDE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32" name="31 Rectángulo"/>
            <p:cNvSpPr/>
            <p:nvPr/>
          </p:nvSpPr>
          <p:spPr>
            <a:xfrm>
              <a:off x="5681833" y="5421170"/>
              <a:ext cx="1732268" cy="7882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1" i="0" u="none" strike="noStrike" kern="0" cap="none" spc="0" normalizeH="0" baseline="0" noProof="0" dirty="0" smtClean="0">
                  <a:ln/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Líneas ICO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35" y="3462249"/>
            <a:ext cx="176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16" y="3212668"/>
            <a:ext cx="1838972" cy="89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1159828" y="1375711"/>
            <a:ext cx="2043994" cy="982377"/>
            <a:chOff x="1159828" y="1375711"/>
            <a:chExt cx="2043994" cy="982377"/>
          </a:xfrm>
        </p:grpSpPr>
        <p:grpSp>
          <p:nvGrpSpPr>
            <p:cNvPr id="3" name="2 Grupo"/>
            <p:cNvGrpSpPr/>
            <p:nvPr/>
          </p:nvGrpSpPr>
          <p:grpSpPr>
            <a:xfrm>
              <a:off x="1159828" y="1375711"/>
              <a:ext cx="2043994" cy="982377"/>
              <a:chOff x="619186" y="1159487"/>
              <a:chExt cx="2043994" cy="98237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" name="3 Rectángulo redondeado"/>
              <p:cNvSpPr/>
              <p:nvPr/>
            </p:nvSpPr>
            <p:spPr>
              <a:xfrm>
                <a:off x="619186" y="1159487"/>
                <a:ext cx="2043994" cy="982377"/>
              </a:xfrm>
              <a:prstGeom prst="roundRect">
                <a:avLst/>
              </a:prstGeom>
              <a:solidFill>
                <a:srgbClr val="B9C800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5" name="4 Rectángulo"/>
              <p:cNvSpPr/>
              <p:nvPr/>
            </p:nvSpPr>
            <p:spPr>
              <a:xfrm>
                <a:off x="667142" y="1207443"/>
                <a:ext cx="1948082" cy="886465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Anticipos ayudas y campañas</a:t>
                </a:r>
              </a:p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34 Rectángulo"/>
            <p:cNvSpPr/>
            <p:nvPr/>
          </p:nvSpPr>
          <p:spPr>
            <a:xfrm>
              <a:off x="1203572" y="1929793"/>
              <a:ext cx="20002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D6E600"/>
                </a:buClr>
                <a:defRPr/>
              </a:pPr>
              <a:r>
                <a:rPr lang="es-ES" sz="1000" dirty="0" smtClean="0">
                  <a:solidFill>
                    <a:srgbClr val="3526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Tipo de </a:t>
              </a:r>
              <a:r>
                <a:rPr lang="es-ES" sz="1000" b="1" dirty="0" smtClean="0">
                  <a:solidFill>
                    <a:srgbClr val="3526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interés del 0%</a:t>
              </a:r>
            </a:p>
            <a:p>
              <a:pPr marL="0" lvl="1" algn="ctr"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D6E600"/>
                </a:buClr>
                <a:defRPr/>
              </a:pPr>
              <a:r>
                <a:rPr lang="es-ES" sz="1000" b="1" dirty="0" smtClean="0">
                  <a:solidFill>
                    <a:srgbClr val="3526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000" dirty="0" smtClean="0">
                  <a:solidFill>
                    <a:srgbClr val="3526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hasta </a:t>
              </a:r>
              <a:r>
                <a:rPr lang="es-ES" sz="1000" b="1" dirty="0" smtClean="0">
                  <a:solidFill>
                    <a:srgbClr val="3526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 meses.</a:t>
              </a:r>
              <a:endParaRPr lang="es-ES" sz="1000" b="1" dirty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892614" y="1944622"/>
            <a:ext cx="20002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b="1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Remesas  al 0% </a:t>
            </a:r>
            <a:r>
              <a:rPr lang="es-ES" sz="1000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cuentas Bankia</a:t>
            </a:r>
            <a:endParaRPr lang="es-ES" sz="1000" b="1" dirty="0">
              <a:solidFill>
                <a:srgbClr val="3526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892290" y="4434201"/>
            <a:ext cx="1911295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</a:pPr>
            <a:r>
              <a:rPr lang="es-ES" sz="900" b="1" dirty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Oferta de anticipo a proveedores en condiciones bonificadas sobre cuentas Bankia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3521953" y="1379871"/>
            <a:ext cx="20002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</a:pPr>
            <a:r>
              <a:rPr lang="es-ES" sz="1000" dirty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Bankia financia </a:t>
            </a:r>
            <a:r>
              <a:rPr lang="es-ES" sz="1000" b="1" dirty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100 % de la prima.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6674861" y="3171781"/>
            <a:ext cx="20002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b="1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Disposiciones bonificadas </a:t>
            </a:r>
            <a:r>
              <a:rPr lang="es-ES" sz="1000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destino a cuentas Bankia</a:t>
            </a:r>
            <a:endParaRPr lang="es-ES" sz="1000" dirty="0">
              <a:solidFill>
                <a:srgbClr val="3526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18725" y="4111016"/>
            <a:ext cx="172911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600" b="1" kern="0" dirty="0">
                <a:ln/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Préstamo Agro Abastecimiento</a:t>
            </a:r>
          </a:p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Semillas, abonos…</a:t>
            </a:r>
            <a:endParaRPr lang="es-ES" sz="1000" b="1" dirty="0">
              <a:solidFill>
                <a:srgbClr val="3526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81575" y="3279745"/>
            <a:ext cx="20002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Maquinaria, instalaciones… hasta el </a:t>
            </a:r>
            <a:r>
              <a:rPr lang="es-ES" sz="1000" b="1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del bien</a:t>
            </a:r>
            <a:endParaRPr lang="es-ES" sz="1000" b="1" dirty="0">
              <a:solidFill>
                <a:srgbClr val="3526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153309" y="5914085"/>
            <a:ext cx="20002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preferentes para la Comunidad Valenciana</a:t>
            </a:r>
            <a:endParaRPr lang="es-ES" sz="1000" b="1" dirty="0">
              <a:solidFill>
                <a:srgbClr val="3526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328368" y="6110343"/>
            <a:ext cx="20002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Fomento de la Industria</a:t>
            </a:r>
          </a:p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b="1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inmejorables</a:t>
            </a:r>
            <a:endParaRPr lang="es-ES" sz="1000" b="1" dirty="0">
              <a:solidFill>
                <a:srgbClr val="3526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552281" y="5859871"/>
            <a:ext cx="200025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 defTabSz="914400" fontAlgn="auto">
              <a:spcBef>
                <a:spcPts val="0"/>
              </a:spcBef>
              <a:spcAft>
                <a:spcPts val="0"/>
              </a:spcAft>
              <a:buClr>
                <a:srgbClr val="D6E600"/>
              </a:buClr>
              <a:defRPr/>
            </a:pPr>
            <a:r>
              <a:rPr lang="es-ES" sz="1000" dirty="0" smtClean="0">
                <a:solidFill>
                  <a:srgbClr val="3526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Inversión y liquidez</a:t>
            </a:r>
            <a:endParaRPr lang="es-ES" sz="1000" b="1" dirty="0">
              <a:solidFill>
                <a:srgbClr val="3526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uadroTexto 10"/>
          <p:cNvSpPr txBox="1">
            <a:spLocks noChangeArrowheads="1"/>
          </p:cNvSpPr>
          <p:nvPr/>
        </p:nvSpPr>
        <p:spPr bwMode="auto">
          <a:xfrm>
            <a:off x="421218" y="240265"/>
            <a:ext cx="8132763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sz="2200" b="1" dirty="0" smtClean="0">
                <a:solidFill>
                  <a:srgbClr val="35261A"/>
                </a:solidFill>
                <a:latin typeface="Bankia" panose="02000506040000020004" pitchFamily="2" charset="0"/>
                <a:cs typeface="Calibri" panose="020F0502020204030204" pitchFamily="34" charset="0"/>
              </a:rPr>
              <a:t>Negocio Agrario</a:t>
            </a:r>
          </a:p>
          <a:p>
            <a:pPr eaLnBrk="1" hangingPunct="1">
              <a:lnSpc>
                <a:spcPct val="110000"/>
              </a:lnSpc>
            </a:pPr>
            <a:r>
              <a:rPr lang="es-ES_tradnl" sz="2000" b="1" dirty="0" smtClean="0">
                <a:solidFill>
                  <a:srgbClr val="B9C800"/>
                </a:solidFill>
                <a:latin typeface="Bankia" panose="02000506040000020004" pitchFamily="2" charset="0"/>
                <a:cs typeface="Calibri" panose="020F0502020204030204" pitchFamily="34" charset="0"/>
              </a:rPr>
              <a:t>Catálogo Agro</a:t>
            </a:r>
            <a:endParaRPr lang="es-ES_tradnl" sz="2000" b="1" dirty="0">
              <a:solidFill>
                <a:srgbClr val="B9C800"/>
              </a:solidFill>
              <a:latin typeface="Bankia" panose="0200050604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4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3817" y="3061695"/>
            <a:ext cx="2267265" cy="5622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523"/>
          <p:cNvSpPr/>
          <p:nvPr/>
        </p:nvSpPr>
        <p:spPr>
          <a:xfrm>
            <a:off x="1032115" y="3065815"/>
            <a:ext cx="57929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defTabSz="457200">
              <a:lnSpc>
                <a:spcPct val="100000"/>
              </a:lnSpc>
            </a:pPr>
            <a:r>
              <a:rPr lang="es-ES" sz="3600" spc="-59" dirty="0" smtClean="0">
                <a:solidFill>
                  <a:srgbClr val="FFFFFF"/>
                </a:solidFill>
                <a:latin typeface="Calibri" panose="020F0502020204030204" pitchFamily="34" charset="0"/>
                <a:ea typeface="Bankia"/>
                <a:cs typeface="Calibri" panose="020F0502020204030204" pitchFamily="34" charset="0"/>
                <a:sym typeface="Bankia"/>
              </a:rPr>
              <a:t>Sigamos trabajando</a:t>
            </a:r>
            <a:endParaRPr sz="3600" spc="-59" dirty="0">
              <a:solidFill>
                <a:srgbClr val="FFFFFF"/>
              </a:solidFill>
              <a:latin typeface="Calibri" panose="020F0502020204030204" pitchFamily="34" charset="0"/>
              <a:ea typeface="Bankia"/>
              <a:cs typeface="Calibri" panose="020F0502020204030204" pitchFamily="34" charset="0"/>
              <a:sym typeface="Bank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30" y="6165713"/>
            <a:ext cx="2846070" cy="6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3631"/>
            <a:ext cx="6297930" cy="3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9124" y="6157415"/>
            <a:ext cx="6433817" cy="692287"/>
          </a:xfrm>
          <a:prstGeom prst="rect">
            <a:avLst/>
          </a:prstGeom>
          <a:solidFill>
            <a:srgbClr val="B9C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Encuéntranos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en:          </a:t>
            </a:r>
            <a:r>
              <a:rPr lang="es-E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bankia.es   |   </a:t>
            </a: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E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ankia.com   </a:t>
            </a:r>
            <a:endParaRPr lang="es-E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 flipV="1">
            <a:off x="-9124" y="6156405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 intranet" ma:contentTypeID="0x01010027047FE9A7F541768C97DDA1BABBAA9700061EA7DFE49F464EADF02010466273AB" ma:contentTypeVersion="87" ma:contentTypeDescription="Crear nuevo documento." ma:contentTypeScope="" ma:versionID="e0a6a164f7627dac631da9270a10303c">
  <xsd:schema xmlns:xsd="http://www.w3.org/2001/XMLSchema" xmlns:xs="http://www.w3.org/2001/XMLSchema" xmlns:p="http://schemas.microsoft.com/office/2006/metadata/properties" xmlns:ns1="http://schemas.microsoft.com/sharepoint/v3" xmlns:ns2="ffedb964-080c-4e95-9aaa-6552ef64660c" targetNamespace="http://schemas.microsoft.com/office/2006/metadata/properties" ma:root="true" ma:fieldsID="d652a3c420cf05317f100fb83d2b30d2" ns1:_="" ns2:_="">
    <xsd:import namespace="http://schemas.microsoft.com/sharepoint/v3"/>
    <xsd:import namespace="ffedb964-080c-4e95-9aaa-6552ef64660c"/>
    <xsd:element name="properties">
      <xsd:complexType>
        <xsd:sequence>
          <xsd:element name="documentManagement">
            <xsd:complexType>
              <xsd:all>
                <xsd:element ref="ns2:CMPubDate" minOccurs="0"/>
                <xsd:element ref="ns2:CMDescription" minOccurs="0"/>
                <xsd:element ref="ns2:CMImage" minOccurs="0"/>
                <xsd:element ref="ns2:CMLanguage" minOccurs="0"/>
                <xsd:element ref="ns1:PublishingExpirationDate"/>
                <xsd:element ref="ns1:PublishingStartDate"/>
                <xsd:element ref="ns1:Audience" minOccurs="0"/>
                <xsd:element ref="ns2:CMTopicTaxonomyUpdater" minOccurs="0"/>
                <xsd:element ref="ns2:CMTopicText" minOccurs="0"/>
                <xsd:element ref="ns2:CMSubTopicText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8" ma:displayName="Fecha de finalización programada" ma:internalName="PublishingExpirationDate">
      <xsd:simpleType>
        <xsd:restriction base="dms:Unknown"/>
      </xsd:simpleType>
    </xsd:element>
    <xsd:element name="PublishingStartDate" ma:index="9" ma:displayName="Fecha de inicio programada" ma:internalName="PublishingStartDate">
      <xsd:simpleType>
        <xsd:restriction base="dms:Unknown"/>
      </xsd:simpleType>
    </xsd:element>
    <xsd:element name="Audience" ma:index="10" nillable="true" ma:displayName="Audiencias de destino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db964-080c-4e95-9aaa-6552ef64660c" elementFormDefault="qualified">
    <xsd:import namespace="http://schemas.microsoft.com/office/2006/documentManagement/types"/>
    <xsd:import namespace="http://schemas.microsoft.com/office/infopath/2007/PartnerControls"/>
    <xsd:element name="CMPubDate" ma:index="2" nillable="true" ma:displayName="Fecha publicación" ma:default="[today]" ma:internalName="CMPubDate">
      <xsd:simpleType>
        <xsd:restriction base="dms:DateTime"/>
      </xsd:simpleType>
    </xsd:element>
    <xsd:element name="CMDescription" ma:index="3" nillable="true" ma:displayName="Descripción" ma:internalName="CMDescription">
      <xsd:simpleType>
        <xsd:restriction base="dms:Note"/>
      </xsd:simpleType>
    </xsd:element>
    <xsd:element name="CMImage" ma:index="4" nillable="true" ma:displayName="Imagen" ma:internalName="CMImage">
      <xsd:simpleType>
        <xsd:restriction base="dms:Unknown"/>
      </xsd:simpleType>
    </xsd:element>
    <xsd:element name="CMLanguage" ma:index="5" nillable="true" ma:displayName="Idioma" ma:default="es-ES" ma:internalName="CMLanguage">
      <xsd:simpleType>
        <xsd:restriction base="dms:Choice">
          <xsd:enumeration value="en-US"/>
          <xsd:enumeration value="es-ES"/>
          <xsd:enumeration value="ca-ES"/>
          <xsd:enumeration value="eu-ES"/>
          <xsd:enumeration value="gl-ES"/>
        </xsd:restriction>
      </xsd:simpleType>
    </xsd:element>
    <xsd:element name="CMTopicTaxonomyUpdater" ma:index="11" nillable="true" ma:displayName="CMTopicTaxonomyUpdater" ma:internalName="CMTopicTaxonomyUpdater" ma:readOnly="false">
      <xsd:simpleType>
        <xsd:restriction base="dms:Unknown"/>
      </xsd:simpleType>
    </xsd:element>
    <xsd:element name="CMTopicText" ma:index="13" nillable="true" ma:taxonomy="true" ma:internalName="CMTopicText" ma:taxonomyFieldName="CMTopic" ma:displayName="Tema" ma:fieldId="{50226632-b3d0-49d3-9754-b1bad03442a9}" ma:sspId="771592c3-635e-4516-94eb-855eb5a1b7ae" ma:termSetId="f9b5ec6f-145f-4ac6-aed4-d081de7bbe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MSubTopicText" ma:index="15" nillable="true" ma:taxonomy="true" ma:internalName="CMSubTopicText" ma:taxonomyFieldName="CMSubTopic" ma:displayName="Subtema" ma:fieldId="{5a688329-5347-4766-8c33-bd2ac5c7e7ad}" ma:sspId="771592c3-635e-4516-94eb-855eb5a1b7ae" ma:termSetId="f9b5ec6f-145f-4ac6-aed4-d081de7bbe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8815d5c9-0c44-41f7-9f81-078a50253113}" ma:internalName="TaxCatchAll" ma:showField="CatchAllData" ma:web="ffedb964-080c-4e95-9aaa-6552ef6466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ipo de contenido"/>
        <xsd:element ref="dc:title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MLanguage xmlns="ffedb964-080c-4e95-9aaa-6552ef64660c">es-ES</CMLanguage>
    <CMImage xmlns="ffedb964-080c-4e95-9aaa-6552ef64660c" xsi:nil="true"/>
    <CMDescription xmlns="ffedb964-080c-4e95-9aaa-6552ef64660c">Plantilla para crear documentos Power point con look&amp;feel Bankia.</CMDescription>
    <CMTopicTaxonomyUpdater xmlns="ffedb964-080c-4e95-9aaa-6552ef64660c" xsi:nil="true"/>
    <CMSubTopicText xmlns="ffedb964-080c-4e95-9aaa-6552ef64660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Comunicación interna</TermName>
          <TermId xmlns="http://schemas.microsoft.com/office/infopath/2007/PartnerControls">972b4432-e40f-45e7-830b-26a0445ba128</TermId>
        </TermInfo>
      </Terms>
    </CMSubTopicText>
    <CMPubDate xmlns="ffedb964-080c-4e95-9aaa-6552ef64660c">2012-11-07T06:59:00+00:00</CMPubDate>
    <Audience xmlns="http://schemas.microsoft.com/sharepoint/v3" xsi:nil="true"/>
    <TaxCatchAll xmlns="ffedb964-080c-4e95-9aaa-6552ef64660c">
      <Value xmlns="ffedb964-080c-4e95-9aaa-6552ef64660c">417</Value>
      <Value xmlns="ffedb964-080c-4e95-9aaa-6552ef64660c">160</Value>
    </TaxCatchAll>
    <PublishingExpirationDate xmlns="http://schemas.microsoft.com/sharepoint/v3">2050-06-17T00:00:00Z</PublishingExpirationDate>
    <PublishingStartDate xmlns="http://schemas.microsoft.com/sharepoint/v3">2012-11-07T01:00:00Z</PublishingStartDate>
    <CMTopicText xmlns="ffedb964-080c-4e95-9aaa-6552ef64660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Comunicación</TermName>
          <TermId xmlns="http://schemas.microsoft.com/office/infopath/2007/PartnerControls">5d079892-1662-44a4-8a8c-ed69d0f02001</TermId>
        </TermInfo>
      </Terms>
    </CMTopicText>
  </documentManagement>
</p:properties>
</file>

<file path=customXml/itemProps1.xml><?xml version="1.0" encoding="utf-8"?>
<ds:datastoreItem xmlns:ds="http://schemas.openxmlformats.org/officeDocument/2006/customXml" ds:itemID="{68CDE5BB-B889-48C0-9889-F21D9C4C8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edb964-080c-4e95-9aaa-6552ef646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ED6302-25D3-4D9B-8320-8862053DEF6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7BE1374-9477-4C4F-96E2-11036A9BC1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9A4F6D-BBCA-4F1D-A73B-09F925D67531}">
  <ds:schemaRefs>
    <ds:schemaRef ds:uri="http://schemas.microsoft.com/office/2006/documentManagement/types"/>
    <ds:schemaRef ds:uri="http://purl.org/dc/terms/"/>
    <ds:schemaRef ds:uri="http://schemas.microsoft.com/sharepoint/v3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ffedb964-080c-4e95-9aaa-6552ef64660c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209</Words>
  <Application>Microsoft Office PowerPoint</Application>
  <PresentationFormat>Presentación en pantalla (4:3)</PresentationFormat>
  <Paragraphs>55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Power Point</dc:title>
  <dc:creator>Interbrand</dc:creator>
  <cp:lastModifiedBy>Bankia</cp:lastModifiedBy>
  <cp:revision>392</cp:revision>
  <cp:lastPrinted>2018-01-15T08:54:03Z</cp:lastPrinted>
  <dcterms:created xsi:type="dcterms:W3CDTF">2011-06-08T12:48:51Z</dcterms:created>
  <dcterms:modified xsi:type="dcterms:W3CDTF">2018-01-16T07:33:38Z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MTopic">
    <vt:lpwstr>160;#Comunicación|5d079892-1662-44a4-8a8c-ed69d0f02001</vt:lpwstr>
  </property>
  <property fmtid="{D5CDD505-2E9C-101B-9397-08002B2CF9AE}" pid="3" name="CMSubTopic">
    <vt:lpwstr>417;#Comunicación interna|972b4432-e40f-45e7-830b-26a0445ba128</vt:lpwstr>
  </property>
</Properties>
</file>