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1164" r:id="rId2"/>
    <p:sldId id="273" r:id="rId3"/>
    <p:sldId id="274" r:id="rId4"/>
    <p:sldId id="276" r:id="rId5"/>
    <p:sldId id="278" r:id="rId6"/>
    <p:sldId id="279" r:id="rId7"/>
    <p:sldId id="300" r:id="rId8"/>
    <p:sldId id="299" r:id="rId9"/>
    <p:sldId id="1172" r:id="rId10"/>
    <p:sldId id="295" r:id="rId11"/>
    <p:sldId id="321" r:id="rId12"/>
    <p:sldId id="323" r:id="rId13"/>
    <p:sldId id="1171" r:id="rId14"/>
    <p:sldId id="304" r:id="rId15"/>
    <p:sldId id="317" r:id="rId16"/>
    <p:sldId id="312" r:id="rId17"/>
    <p:sldId id="1174" r:id="rId18"/>
    <p:sldId id="1170" r:id="rId19"/>
    <p:sldId id="315" r:id="rId20"/>
    <p:sldId id="324" r:id="rId21"/>
    <p:sldId id="1169" r:id="rId22"/>
    <p:sldId id="291" r:id="rId23"/>
    <p:sldId id="318" r:id="rId24"/>
    <p:sldId id="1168" r:id="rId25"/>
    <p:sldId id="305" r:id="rId26"/>
    <p:sldId id="294" r:id="rId27"/>
    <p:sldId id="1173" r:id="rId28"/>
    <p:sldId id="313" r:id="rId29"/>
    <p:sldId id="288" r:id="rId30"/>
    <p:sldId id="328" r:id="rId31"/>
    <p:sldId id="320" r:id="rId32"/>
    <p:sldId id="325" r:id="rId33"/>
    <p:sldId id="326" r:id="rId34"/>
    <p:sldId id="1025" r:id="rId35"/>
  </p:sldIdLst>
  <p:sldSz cx="9144000" cy="6858000" type="screen4x3"/>
  <p:notesSz cx="6669088"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FF"/>
    <a:srgbClr val="FFFFCC"/>
    <a:srgbClr val="990099"/>
    <a:srgbClr val="FFCC00"/>
    <a:srgbClr val="0000FF"/>
    <a:srgbClr val="FF7C80"/>
    <a:srgbClr val="DDDDDD"/>
    <a:srgbClr val="FFCC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97" autoAdjust="0"/>
  </p:normalViewPr>
  <p:slideViewPr>
    <p:cSldViewPr snapToGrid="0">
      <p:cViewPr varScale="1">
        <p:scale>
          <a:sx n="139" d="100"/>
          <a:sy n="139" d="100"/>
        </p:scale>
        <p:origin x="1518" y="15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2800" b="0" i="0" u="none" strike="noStrike" kern="1200" spc="0" baseline="0" noProof="0">
                <a:solidFill>
                  <a:schemeClr val="tx1"/>
                </a:solidFill>
                <a:latin typeface="+mn-lt"/>
                <a:ea typeface="+mn-ea"/>
                <a:cs typeface="+mn-cs"/>
              </a:defRPr>
            </a:pPr>
            <a:r>
              <a:rPr lang="es-ES" sz="2800" b="1" noProof="0" dirty="0">
                <a:solidFill>
                  <a:schemeClr val="tx1"/>
                </a:solidFill>
              </a:rPr>
              <a:t>Estructura </a:t>
            </a:r>
          </a:p>
          <a:p>
            <a:pPr>
              <a:defRPr lang="es-ES" sz="2800" noProof="0">
                <a:solidFill>
                  <a:schemeClr val="tx1"/>
                </a:solidFill>
              </a:defRPr>
            </a:pPr>
            <a:r>
              <a:rPr lang="es-ES" sz="2800" b="1" noProof="0" dirty="0">
                <a:solidFill>
                  <a:schemeClr val="tx1"/>
                </a:solidFill>
              </a:rPr>
              <a:t>productiva</a:t>
            </a:r>
          </a:p>
        </c:rich>
      </c:tx>
      <c:layout>
        <c:manualLayout>
          <c:xMode val="edge"/>
          <c:yMode val="edge"/>
          <c:x val="0.29562613714567898"/>
          <c:y val="2.2711230409647752E-2"/>
        </c:manualLayout>
      </c:layout>
      <c:overlay val="0"/>
      <c:spPr>
        <a:noFill/>
        <a:ln>
          <a:noFill/>
        </a:ln>
        <a:effectLst/>
      </c:spPr>
      <c:txPr>
        <a:bodyPr rot="0" spcFirstLastPara="1" vertOverflow="ellipsis" vert="horz" wrap="square" anchor="ctr" anchorCtr="1"/>
        <a:lstStyle/>
        <a:p>
          <a:pPr>
            <a:defRPr lang="es-ES" sz="2800" b="0" i="0" u="none" strike="noStrike" kern="1200" spc="0" baseline="0" noProof="0">
              <a:solidFill>
                <a:schemeClr val="tx1"/>
              </a:solidFill>
              <a:latin typeface="+mn-lt"/>
              <a:ea typeface="+mn-ea"/>
              <a:cs typeface="+mn-cs"/>
            </a:defRPr>
          </a:pPr>
          <a:endParaRPr lang="es-ES"/>
        </a:p>
      </c:txPr>
    </c:title>
    <c:autoTitleDeleted val="0"/>
    <c:plotArea>
      <c:layout>
        <c:manualLayout>
          <c:layoutTarget val="inner"/>
          <c:xMode val="edge"/>
          <c:yMode val="edge"/>
          <c:x val="0.26366107061116489"/>
          <c:y val="0.37433672573576576"/>
          <c:w val="0.45599848176276619"/>
          <c:h val="0.60357711771151612"/>
        </c:manualLayout>
      </c:layout>
      <c:pieChart>
        <c:varyColors val="1"/>
        <c:ser>
          <c:idx val="0"/>
          <c:order val="0"/>
          <c:tx>
            <c:strRef>
              <c:f>Hoja1!$B$1</c:f>
              <c:strCache>
                <c:ptCount val="1"/>
                <c:pt idx="0">
                  <c:v>% Superficie regada</c:v>
                </c:pt>
              </c:strCache>
            </c:strRef>
          </c:tx>
          <c:spPr>
            <a:ln>
              <a:noFill/>
            </a:ln>
            <a:effectLst>
              <a:outerShdw blurRad="63500" sx="102000" sy="102000" algn="ctr" rotWithShape="0">
                <a:prstClr val="black">
                  <a:alpha val="40000"/>
                </a:prstClr>
              </a:outerShdw>
            </a:effectLst>
          </c:spPr>
          <c:dPt>
            <c:idx val="0"/>
            <c:bubble3D val="0"/>
            <c:spPr>
              <a:solidFill>
                <a:srgbClr val="FF9900"/>
              </a:solidFill>
              <a:ln w="19050">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973-477D-A0CB-71DC6AAC21FD}"/>
              </c:ext>
            </c:extLst>
          </c:dPt>
          <c:dPt>
            <c:idx val="1"/>
            <c:bubble3D val="0"/>
            <c:spPr>
              <a:solidFill>
                <a:srgbClr val="92D050"/>
              </a:solidFill>
              <a:ln w="19050">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973-477D-A0CB-71DC6AAC21FD}"/>
              </c:ext>
            </c:extLst>
          </c:dPt>
          <c:dPt>
            <c:idx val="2"/>
            <c:bubble3D val="0"/>
            <c:spPr>
              <a:solidFill>
                <a:srgbClr val="FF0000"/>
              </a:solidFill>
              <a:ln w="19050">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973-477D-A0CB-71DC6AAC21FD}"/>
              </c:ext>
            </c:extLst>
          </c:dPt>
          <c:dPt>
            <c:idx val="3"/>
            <c:bubble3D val="0"/>
            <c:spPr>
              <a:solidFill>
                <a:srgbClr val="7030A0"/>
              </a:solidFill>
              <a:ln w="19050">
                <a:no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973-477D-A0CB-71DC6AAC21FD}"/>
              </c:ext>
            </c:extLst>
          </c:dPt>
          <c:dLbls>
            <c:dLbl>
              <c:idx val="0"/>
              <c:layout>
                <c:manualLayout>
                  <c:x val="-0.18625548763083194"/>
                  <c:y val="0.1069900773127070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73-477D-A0CB-71DC6AAC21FD}"/>
                </c:ext>
              </c:extLst>
            </c:dLbl>
            <c:dLbl>
              <c:idx val="1"/>
              <c:layout>
                <c:manualLayout>
                  <c:x val="0.15289629581635453"/>
                  <c:y val="-7.786707569022086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73-477D-A0CB-71DC6AAC21FD}"/>
                </c:ext>
              </c:extLst>
            </c:dLbl>
            <c:dLbl>
              <c:idx val="2"/>
              <c:layout>
                <c:manualLayout>
                  <c:x val="-3.6139124465683861E-2"/>
                  <c:y val="-1.47185028385270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973-477D-A0CB-71DC6AAC21FD}"/>
                </c:ext>
              </c:extLst>
            </c:dLbl>
            <c:dLbl>
              <c:idx val="3"/>
              <c:layout>
                <c:manualLayout>
                  <c:x val="5.0038787721716049E-2"/>
                  <c:y val="4.080844419895112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973-477D-A0CB-71DC6AAC21F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Citricos</c:v>
                </c:pt>
                <c:pt idx="1">
                  <c:v>Hortalizas</c:v>
                </c:pt>
                <c:pt idx="2">
                  <c:v>Frutales</c:v>
                </c:pt>
                <c:pt idx="3">
                  <c:v>Otros</c:v>
                </c:pt>
              </c:strCache>
            </c:strRef>
          </c:cat>
          <c:val>
            <c:numRef>
              <c:f>Hoja1!$B$2:$B$5</c:f>
              <c:numCache>
                <c:formatCode>General</c:formatCode>
                <c:ptCount val="4"/>
                <c:pt idx="0">
                  <c:v>47</c:v>
                </c:pt>
                <c:pt idx="1">
                  <c:v>32</c:v>
                </c:pt>
                <c:pt idx="2">
                  <c:v>14</c:v>
                </c:pt>
                <c:pt idx="3">
                  <c:v>7</c:v>
                </c:pt>
              </c:numCache>
            </c:numRef>
          </c:val>
          <c:extLst>
            <c:ext xmlns:c16="http://schemas.microsoft.com/office/drawing/2014/chart" uri="{C3380CC4-5D6E-409C-BE32-E72D297353CC}">
              <c16:uniqueId val="{00000008-4973-477D-A0CB-71DC6AAC21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46DC5ED-A7C9-4566-A993-4E00889CD481}" type="datetimeFigureOut">
              <a:rPr lang="es-ES" smtClean="0"/>
              <a:t>28/01/2020</a:t>
            </a:fld>
            <a:endParaRPr lang="es-ES"/>
          </a:p>
        </p:txBody>
      </p:sp>
      <p:sp>
        <p:nvSpPr>
          <p:cNvPr id="4" name="Marcador de imagen de diapositiva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706CAF34-6D9A-4BA2-A194-05CFDB1070CD}" type="slidenum">
              <a:rPr lang="es-ES" smtClean="0"/>
              <a:t>‹Nº›</a:t>
            </a:fld>
            <a:endParaRPr lang="es-ES"/>
          </a:p>
        </p:txBody>
      </p:sp>
    </p:spTree>
    <p:extLst>
      <p:ext uri="{BB962C8B-B14F-4D97-AF65-F5344CB8AC3E}">
        <p14:creationId xmlns:p14="http://schemas.microsoft.com/office/powerpoint/2010/main" val="140507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E411FC2-D9FE-4698-8BF9-95A4A8D1514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B9C6B24-178B-4F22-8E7C-EF9AE76442F6}" type="slidenum">
              <a:rPr lang="es-ES" altLang="es-ES" sz="1200" smtClean="0"/>
              <a:pPr/>
              <a:t>1</a:t>
            </a:fld>
            <a:endParaRPr lang="es-ES" altLang="es-ES" sz="1200"/>
          </a:p>
        </p:txBody>
      </p:sp>
      <p:sp>
        <p:nvSpPr>
          <p:cNvPr id="4099" name="Rectangle 7">
            <a:extLst>
              <a:ext uri="{FF2B5EF4-FFF2-40B4-BE49-F238E27FC236}">
                <a16:creationId xmlns:a16="http://schemas.microsoft.com/office/drawing/2014/main" id="{3C7B94C6-EB78-463F-B08A-9C9FD49312DC}"/>
              </a:ext>
            </a:extLst>
          </p:cNvPr>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5CB0BE1-DACC-419A-AED1-9C61B91DEBD0}" type="slidenum">
              <a:rPr lang="es-ES" altLang="es-ES" sz="1200"/>
              <a:pPr algn="r" eaLnBrk="1" hangingPunct="1"/>
              <a:t>1</a:t>
            </a:fld>
            <a:endParaRPr lang="es-ES" altLang="es-ES" sz="1200"/>
          </a:p>
        </p:txBody>
      </p:sp>
      <p:sp>
        <p:nvSpPr>
          <p:cNvPr id="4100" name="Rectangle 2">
            <a:extLst>
              <a:ext uri="{FF2B5EF4-FFF2-40B4-BE49-F238E27FC236}">
                <a16:creationId xmlns:a16="http://schemas.microsoft.com/office/drawing/2014/main" id="{3B9DDF42-FB7D-43A7-8BF9-DA1D868B3098}"/>
              </a:ext>
            </a:extLst>
          </p:cNvPr>
          <p:cNvSpPr>
            <a:spLocks noGrp="1" noRot="1" noChangeAspect="1" noChangeArrowheads="1" noTextEdit="1"/>
          </p:cNvSpPr>
          <p:nvPr>
            <p:ph type="sldImg"/>
          </p:nvPr>
        </p:nvSpPr>
        <p:spPr>
          <a:xfrm>
            <a:off x="1146175" y="685800"/>
            <a:ext cx="4570413" cy="3427413"/>
          </a:xfrm>
          <a:solidFill>
            <a:srgbClr val="FFFFFF"/>
          </a:solidFill>
          <a:ln/>
        </p:spPr>
      </p:sp>
      <p:sp>
        <p:nvSpPr>
          <p:cNvPr id="4101" name="Rectangle 3">
            <a:extLst>
              <a:ext uri="{FF2B5EF4-FFF2-40B4-BE49-F238E27FC236}">
                <a16:creationId xmlns:a16="http://schemas.microsoft.com/office/drawing/2014/main" id="{C1D24B0E-1429-4258-BDB2-022973F1EC36}"/>
              </a:ext>
            </a:extLst>
          </p:cNvPr>
          <p:cNvSpPr>
            <a:spLocks noGrp="1" noChangeArrowheads="1"/>
          </p:cNvSpPr>
          <p:nvPr>
            <p:ph type="body" idx="1"/>
          </p:nvPr>
        </p:nvSpPr>
        <p:spPr>
          <a:solidFill>
            <a:srgbClr val="FFFFFF"/>
          </a:solidFill>
          <a:ln>
            <a:solidFill>
              <a:srgbClr val="000000"/>
            </a:solidFill>
            <a:miter lim="800000"/>
            <a:headEnd/>
            <a:tailEnd/>
          </a:ln>
        </p:spPr>
        <p:txBody>
          <a:bodyPr lIns="91430" tIns="45714" rIns="91430" bIns="45714"/>
          <a:lstStyle/>
          <a:p>
            <a:pPr eaLnBrk="1" hangingPunct="1"/>
            <a:endParaRPr lang="es-ES" alt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10</a:t>
            </a:fld>
            <a:endParaRPr lang="es-ES"/>
          </a:p>
        </p:txBody>
      </p:sp>
    </p:spTree>
    <p:extLst>
      <p:ext uri="{BB962C8B-B14F-4D97-AF65-F5344CB8AC3E}">
        <p14:creationId xmlns:p14="http://schemas.microsoft.com/office/powerpoint/2010/main" val="151392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disponer de agua regenerada garantiza un suministro que no está sometido a los vaivenes climáticos ni entra en competencia con usos prioritarios como el abastecimiento. </a:t>
            </a:r>
          </a:p>
          <a:p>
            <a:endParaRPr lang="es-ES" baseline="0" dirty="0"/>
          </a:p>
          <a:p>
            <a:r>
              <a:rPr lang="es-ES" dirty="0"/>
              <a:t>Los parámetros que siempre hay que controlar son: Nematodos intestinales, </a:t>
            </a:r>
            <a:r>
              <a:rPr lang="es-ES" dirty="0" err="1"/>
              <a:t>Escherichia</a:t>
            </a:r>
            <a:r>
              <a:rPr lang="es-ES" dirty="0"/>
              <a:t> </a:t>
            </a:r>
            <a:r>
              <a:rPr lang="es-ES" dirty="0" err="1"/>
              <a:t>coli</a:t>
            </a:r>
            <a:r>
              <a:rPr lang="es-ES" dirty="0"/>
              <a:t>, sólidos en suspensión y turbidez. Los dos primeros como indicadores microbiológicos y los otros dos como físico-químicos. </a:t>
            </a:r>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11</a:t>
            </a:fld>
            <a:endParaRPr lang="es-ES"/>
          </a:p>
        </p:txBody>
      </p:sp>
    </p:spTree>
    <p:extLst>
      <p:ext uri="{BB962C8B-B14F-4D97-AF65-F5344CB8AC3E}">
        <p14:creationId xmlns:p14="http://schemas.microsoft.com/office/powerpoint/2010/main" val="153145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Directiva Marco del Agua supone un reto para la gestión del agua, ya que obliga a proteger y conservar los ecosistemas acuáticos promoviendo un uso sostenible del agua. Este objetivo se materializa en el compromiso de los Estados Miembros de alcanzar el buen estado de las aguas antes del 2015, lo que resulta complejo en países como España donde se suceden periodos de sequías prolongados</a:t>
            </a:r>
          </a:p>
          <a:p>
            <a:endParaRPr lang="es-ES" baseline="0" dirty="0"/>
          </a:p>
          <a:p>
            <a:r>
              <a:rPr lang="es-ES" dirty="0"/>
              <a:t>Una gestión sostenible del agua implica, por tanto, no sólo atender las demandas de agua sino también proteger las aguas superficiales y subterráneas de modo que alcancen el buen estado, así como conseguir el equilibro y la armonización del desarrollo regional y sectorial. Para ello, es preciso cambiar el modelo de gestión de forma que fomente el ahorro y la eficiencia del uso buscando fuentes alternativas de agua como la reutilización de las aguas.</a:t>
            </a:r>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13</a:t>
            </a:fld>
            <a:endParaRPr lang="es-ES"/>
          </a:p>
        </p:txBody>
      </p:sp>
    </p:spTree>
    <p:extLst>
      <p:ext uri="{BB962C8B-B14F-4D97-AF65-F5344CB8AC3E}">
        <p14:creationId xmlns:p14="http://schemas.microsoft.com/office/powerpoint/2010/main" val="422019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14</a:t>
            </a:fld>
            <a:endParaRPr lang="es-ES"/>
          </a:p>
        </p:txBody>
      </p:sp>
    </p:spTree>
    <p:extLst>
      <p:ext uri="{BB962C8B-B14F-4D97-AF65-F5344CB8AC3E}">
        <p14:creationId xmlns:p14="http://schemas.microsoft.com/office/powerpoint/2010/main" val="389091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2136794-BED8-4083-9119-7CD8D4B3F90B}" type="slidenum">
              <a:rPr lang="es-ES" smtClean="0"/>
              <a:t>15</a:t>
            </a:fld>
            <a:endParaRPr lang="es-ES"/>
          </a:p>
        </p:txBody>
      </p:sp>
    </p:spTree>
    <p:extLst>
      <p:ext uri="{BB962C8B-B14F-4D97-AF65-F5344CB8AC3E}">
        <p14:creationId xmlns:p14="http://schemas.microsoft.com/office/powerpoint/2010/main" val="305309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16</a:t>
            </a:fld>
            <a:endParaRPr lang="es-ES"/>
          </a:p>
        </p:txBody>
      </p:sp>
    </p:spTree>
    <p:extLst>
      <p:ext uri="{BB962C8B-B14F-4D97-AF65-F5344CB8AC3E}">
        <p14:creationId xmlns:p14="http://schemas.microsoft.com/office/powerpoint/2010/main" val="329902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6CAF34-6D9A-4BA2-A194-05CFDB1070CD}" type="slidenum">
              <a:rPr lang="es-ES" smtClean="0"/>
              <a:t>17</a:t>
            </a:fld>
            <a:endParaRPr lang="es-ES"/>
          </a:p>
        </p:txBody>
      </p:sp>
    </p:spTree>
    <p:extLst>
      <p:ext uri="{BB962C8B-B14F-4D97-AF65-F5344CB8AC3E}">
        <p14:creationId xmlns:p14="http://schemas.microsoft.com/office/powerpoint/2010/main" val="308294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a:p>
          <a:p>
            <a:endParaRPr lang="es-ES"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19</a:t>
            </a:fld>
            <a:endParaRPr lang="es-ES"/>
          </a:p>
        </p:txBody>
      </p:sp>
    </p:spTree>
    <p:extLst>
      <p:ext uri="{BB962C8B-B14F-4D97-AF65-F5344CB8AC3E}">
        <p14:creationId xmlns:p14="http://schemas.microsoft.com/office/powerpoint/2010/main" val="752833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a:p>
          <a:p>
            <a:endParaRPr lang="es-ES"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20</a:t>
            </a:fld>
            <a:endParaRPr lang="es-ES"/>
          </a:p>
        </p:txBody>
      </p:sp>
    </p:spTree>
    <p:extLst>
      <p:ext uri="{BB962C8B-B14F-4D97-AF65-F5344CB8AC3E}">
        <p14:creationId xmlns:p14="http://schemas.microsoft.com/office/powerpoint/2010/main" val="86417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a:t>He elegido los cítricos como cultivo mayoritario y sensible al riego con aguas de baja calidad.</a:t>
            </a:r>
          </a:p>
          <a:p>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22</a:t>
            </a:fld>
            <a:endParaRPr lang="es-ES"/>
          </a:p>
        </p:txBody>
      </p:sp>
    </p:spTree>
    <p:extLst>
      <p:ext uri="{BB962C8B-B14F-4D97-AF65-F5344CB8AC3E}">
        <p14:creationId xmlns:p14="http://schemas.microsoft.com/office/powerpoint/2010/main" val="1354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2</a:t>
            </a:fld>
            <a:endParaRPr lang="es-ES"/>
          </a:p>
        </p:txBody>
      </p:sp>
    </p:spTree>
    <p:extLst>
      <p:ext uri="{BB962C8B-B14F-4D97-AF65-F5344CB8AC3E}">
        <p14:creationId xmlns:p14="http://schemas.microsoft.com/office/powerpoint/2010/main" val="209167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aseline="0" noProof="0" dirty="0"/>
          </a:p>
        </p:txBody>
      </p:sp>
      <p:sp>
        <p:nvSpPr>
          <p:cNvPr id="4" name="Marcador de número de diapositiva 3"/>
          <p:cNvSpPr>
            <a:spLocks noGrp="1"/>
          </p:cNvSpPr>
          <p:nvPr>
            <p:ph type="sldNum" sz="quarter" idx="10"/>
          </p:nvPr>
        </p:nvSpPr>
        <p:spPr/>
        <p:txBody>
          <a:bodyPr/>
          <a:lstStyle/>
          <a:p>
            <a:fld id="{B2136794-BED8-4083-9119-7CD8D4B3F90B}" type="slidenum">
              <a:rPr lang="es-ES" smtClean="0"/>
              <a:t>23</a:t>
            </a:fld>
            <a:endParaRPr lang="es-ES"/>
          </a:p>
        </p:txBody>
      </p:sp>
    </p:spTree>
    <p:extLst>
      <p:ext uri="{BB962C8B-B14F-4D97-AF65-F5344CB8AC3E}">
        <p14:creationId xmlns:p14="http://schemas.microsoft.com/office/powerpoint/2010/main" val="303929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1" baseline="0" noProof="0" dirty="0"/>
          </a:p>
        </p:txBody>
      </p:sp>
      <p:sp>
        <p:nvSpPr>
          <p:cNvPr id="4" name="Marcador de número de diapositiva 3"/>
          <p:cNvSpPr>
            <a:spLocks noGrp="1"/>
          </p:cNvSpPr>
          <p:nvPr>
            <p:ph type="sldNum" sz="quarter" idx="10"/>
          </p:nvPr>
        </p:nvSpPr>
        <p:spPr/>
        <p:txBody>
          <a:bodyPr/>
          <a:lstStyle/>
          <a:p>
            <a:fld id="{B2136794-BED8-4083-9119-7CD8D4B3F90B}" type="slidenum">
              <a:rPr lang="es-ES" smtClean="0"/>
              <a:t>25</a:t>
            </a:fld>
            <a:endParaRPr lang="es-ES" dirty="0"/>
          </a:p>
        </p:txBody>
      </p:sp>
    </p:spTree>
    <p:extLst>
      <p:ext uri="{BB962C8B-B14F-4D97-AF65-F5344CB8AC3E}">
        <p14:creationId xmlns:p14="http://schemas.microsoft.com/office/powerpoint/2010/main" val="298931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noProof="0" dirty="0" err="1"/>
              <a:t>Facilidad</a:t>
            </a:r>
            <a:r>
              <a:rPr lang="en-US" baseline="0" noProof="0" dirty="0"/>
              <a:t> de pasar de </a:t>
            </a:r>
            <a:r>
              <a:rPr lang="en-US" baseline="0" noProof="0" dirty="0" err="1"/>
              <a:t>mostrar</a:t>
            </a:r>
            <a:r>
              <a:rPr lang="en-US" baseline="0" noProof="0" dirty="0"/>
              <a:t> </a:t>
            </a:r>
            <a:r>
              <a:rPr lang="en-US" baseline="0" noProof="0" dirty="0" err="1"/>
              <a:t>síntomas</a:t>
            </a:r>
            <a:r>
              <a:rPr lang="en-US" baseline="0" noProof="0" dirty="0"/>
              <a:t> de </a:t>
            </a:r>
            <a:r>
              <a:rPr lang="en-US" baseline="0" noProof="0" dirty="0" err="1"/>
              <a:t>carencia</a:t>
            </a:r>
            <a:r>
              <a:rPr lang="en-US" baseline="0" noProof="0" dirty="0"/>
              <a:t> a </a:t>
            </a:r>
            <a:r>
              <a:rPr lang="en-US" baseline="0" noProof="0" dirty="0" err="1"/>
              <a:t>toxicidad</a:t>
            </a:r>
            <a:r>
              <a:rPr lang="en-US" baseline="0" noProof="0" dirty="0"/>
              <a:t> por </a:t>
            </a:r>
            <a:r>
              <a:rPr lang="en-US" baseline="0" noProof="0" dirty="0" err="1"/>
              <a:t>exceso</a:t>
            </a:r>
            <a:r>
              <a:rPr lang="en-US" baseline="0" noProof="0" dirty="0"/>
              <a:t>.</a:t>
            </a:r>
          </a:p>
        </p:txBody>
      </p:sp>
      <p:sp>
        <p:nvSpPr>
          <p:cNvPr id="4" name="Marcador de número de diapositiva 3"/>
          <p:cNvSpPr>
            <a:spLocks noGrp="1"/>
          </p:cNvSpPr>
          <p:nvPr>
            <p:ph type="sldNum" sz="quarter" idx="10"/>
          </p:nvPr>
        </p:nvSpPr>
        <p:spPr/>
        <p:txBody>
          <a:bodyPr/>
          <a:lstStyle/>
          <a:p>
            <a:fld id="{B2136794-BED8-4083-9119-7CD8D4B3F90B}" type="slidenum">
              <a:rPr lang="es-ES" smtClean="0"/>
              <a:t>26</a:t>
            </a:fld>
            <a:endParaRPr lang="es-ES"/>
          </a:p>
        </p:txBody>
      </p:sp>
    </p:spTree>
    <p:extLst>
      <p:ext uri="{BB962C8B-B14F-4D97-AF65-F5344CB8AC3E}">
        <p14:creationId xmlns:p14="http://schemas.microsoft.com/office/powerpoint/2010/main" val="2233592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28</a:t>
            </a:fld>
            <a:endParaRPr lang="es-ES"/>
          </a:p>
        </p:txBody>
      </p:sp>
    </p:spTree>
    <p:extLst>
      <p:ext uri="{BB962C8B-B14F-4D97-AF65-F5344CB8AC3E}">
        <p14:creationId xmlns:p14="http://schemas.microsoft.com/office/powerpoint/2010/main" val="188235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aseline="0" dirty="0"/>
              <a:t>Establecer nuevos modelos de gestión que, por un lado se adapten a la disponibilidad de los recursos hídricos disponibles</a:t>
            </a:r>
          </a:p>
        </p:txBody>
      </p:sp>
      <p:sp>
        <p:nvSpPr>
          <p:cNvPr id="4" name="Marcador de número de diapositiva 3"/>
          <p:cNvSpPr>
            <a:spLocks noGrp="1"/>
          </p:cNvSpPr>
          <p:nvPr>
            <p:ph type="sldNum" sz="quarter" idx="10"/>
          </p:nvPr>
        </p:nvSpPr>
        <p:spPr/>
        <p:txBody>
          <a:bodyPr/>
          <a:lstStyle/>
          <a:p>
            <a:fld id="{706CAF34-6D9A-4BA2-A194-05CFDB1070CD}" type="slidenum">
              <a:rPr lang="es-ES" smtClean="0"/>
              <a:t>29</a:t>
            </a:fld>
            <a:endParaRPr lang="es-ES"/>
          </a:p>
        </p:txBody>
      </p:sp>
    </p:spTree>
    <p:extLst>
      <p:ext uri="{BB962C8B-B14F-4D97-AF65-F5344CB8AC3E}">
        <p14:creationId xmlns:p14="http://schemas.microsoft.com/office/powerpoint/2010/main" val="482912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la principal estrategia agronómica para incrementar la tolerancia a situaciones de estrés como puede ser el exceso de boro en el agua de riego.</a:t>
            </a:r>
          </a:p>
          <a:p>
            <a:endParaRPr lang="es-ES" dirty="0"/>
          </a:p>
          <a:p>
            <a:r>
              <a:rPr lang="es-ES" dirty="0"/>
              <a:t>C. </a:t>
            </a:r>
            <a:r>
              <a:rPr lang="es-ES" dirty="0" err="1"/>
              <a:t>Macrophylla</a:t>
            </a:r>
            <a:r>
              <a:rPr lang="es-ES" dirty="0"/>
              <a:t> funciona bien en limonero, pero para zonas más frías, presenta sensibilidad a las heladas, además de al CTV, lo que obliga a buscar nuevos portainjertos.</a:t>
            </a:r>
          </a:p>
          <a:p>
            <a:endParaRPr lang="es-ES" dirty="0"/>
          </a:p>
          <a:p>
            <a:r>
              <a:rPr lang="es-ES" dirty="0"/>
              <a:t>Dentro del programa de mejora del IVIA existen alguna</a:t>
            </a:r>
          </a:p>
        </p:txBody>
      </p:sp>
      <p:sp>
        <p:nvSpPr>
          <p:cNvPr id="4" name="Marcador de número de diapositiva 3"/>
          <p:cNvSpPr>
            <a:spLocks noGrp="1"/>
          </p:cNvSpPr>
          <p:nvPr>
            <p:ph type="sldNum" sz="quarter" idx="5"/>
          </p:nvPr>
        </p:nvSpPr>
        <p:spPr/>
        <p:txBody>
          <a:bodyPr/>
          <a:lstStyle/>
          <a:p>
            <a:fld id="{706CAF34-6D9A-4BA2-A194-05CFDB1070CD}" type="slidenum">
              <a:rPr lang="es-ES" smtClean="0"/>
              <a:t>30</a:t>
            </a:fld>
            <a:endParaRPr lang="es-ES"/>
          </a:p>
        </p:txBody>
      </p:sp>
    </p:spTree>
    <p:extLst>
      <p:ext uri="{BB962C8B-B14F-4D97-AF65-F5344CB8AC3E}">
        <p14:creationId xmlns:p14="http://schemas.microsoft.com/office/powerpoint/2010/main" val="339608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Aunque su finalidad inicial ha sido el control de malas hierbas, especialmente en sistemas de agricultura ecológica, también se ha observado que presenta un gran potencial para mejorar la eficiencia en el uso del agua.</a:t>
            </a:r>
          </a:p>
          <a:p>
            <a:endParaRPr lang="es-ES" dirty="0"/>
          </a:p>
          <a:p>
            <a:r>
              <a:rPr lang="es-ES" dirty="0"/>
              <a:t>Reduce la evaporación, permitiendo una mayor conservación del agua en el suelo</a:t>
            </a:r>
          </a:p>
          <a:p>
            <a:endParaRPr lang="es-ES" dirty="0"/>
          </a:p>
          <a:p>
            <a:r>
              <a:rPr lang="es-ES" dirty="0"/>
              <a:t>Evita la excesiva acumulación de sales en las capas superiores del suelo</a:t>
            </a:r>
          </a:p>
          <a:p>
            <a:endParaRPr lang="es-ES" dirty="0"/>
          </a:p>
          <a:p>
            <a:r>
              <a:rPr lang="es-ES" dirty="0"/>
              <a:t>Recomendable para el riego con aguas de baja calidad.</a:t>
            </a:r>
          </a:p>
        </p:txBody>
      </p:sp>
      <p:sp>
        <p:nvSpPr>
          <p:cNvPr id="4" name="Marcador de número de diapositiva 3"/>
          <p:cNvSpPr>
            <a:spLocks noGrp="1"/>
          </p:cNvSpPr>
          <p:nvPr>
            <p:ph type="sldNum" sz="quarter" idx="5"/>
          </p:nvPr>
        </p:nvSpPr>
        <p:spPr/>
        <p:txBody>
          <a:bodyPr/>
          <a:lstStyle/>
          <a:p>
            <a:fld id="{706CAF34-6D9A-4BA2-A194-05CFDB1070CD}" type="slidenum">
              <a:rPr lang="es-ES" smtClean="0"/>
              <a:t>31</a:t>
            </a:fld>
            <a:endParaRPr lang="es-ES"/>
          </a:p>
        </p:txBody>
      </p:sp>
    </p:spTree>
    <p:extLst>
      <p:ext uri="{BB962C8B-B14F-4D97-AF65-F5344CB8AC3E}">
        <p14:creationId xmlns:p14="http://schemas.microsoft.com/office/powerpoint/2010/main" val="77429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Estamos abiertos a establecer cualquier tipo de colaboración en cualquier iniciativa dentro de esta temática</a:t>
            </a:r>
          </a:p>
        </p:txBody>
      </p:sp>
      <p:sp>
        <p:nvSpPr>
          <p:cNvPr id="4" name="Marcador de número de diapositiva 3"/>
          <p:cNvSpPr>
            <a:spLocks noGrp="1"/>
          </p:cNvSpPr>
          <p:nvPr>
            <p:ph type="sldNum" sz="quarter" idx="5"/>
          </p:nvPr>
        </p:nvSpPr>
        <p:spPr/>
        <p:txBody>
          <a:bodyPr/>
          <a:lstStyle/>
          <a:p>
            <a:fld id="{706CAF34-6D9A-4BA2-A194-05CFDB1070CD}" type="slidenum">
              <a:rPr lang="es-ES" smtClean="0"/>
              <a:t>33</a:t>
            </a:fld>
            <a:endParaRPr lang="es-ES"/>
          </a:p>
        </p:txBody>
      </p:sp>
    </p:spTree>
    <p:extLst>
      <p:ext uri="{BB962C8B-B14F-4D97-AF65-F5344CB8AC3E}">
        <p14:creationId xmlns:p14="http://schemas.microsoft.com/office/powerpoint/2010/main" val="226833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E411FC2-D9FE-4698-8BF9-95A4A8D1514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B9C6B24-178B-4F22-8E7C-EF9AE76442F6}" type="slidenum">
              <a:rPr lang="es-ES" altLang="es-ES" sz="1200" smtClean="0"/>
              <a:pPr/>
              <a:t>34</a:t>
            </a:fld>
            <a:endParaRPr lang="es-ES" altLang="es-ES" sz="1200"/>
          </a:p>
        </p:txBody>
      </p:sp>
      <p:sp>
        <p:nvSpPr>
          <p:cNvPr id="4099" name="Rectangle 7">
            <a:extLst>
              <a:ext uri="{FF2B5EF4-FFF2-40B4-BE49-F238E27FC236}">
                <a16:creationId xmlns:a16="http://schemas.microsoft.com/office/drawing/2014/main" id="{3C7B94C6-EB78-463F-B08A-9C9FD49312DC}"/>
              </a:ext>
            </a:extLst>
          </p:cNvPr>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5CB0BE1-DACC-419A-AED1-9C61B91DEBD0}" type="slidenum">
              <a:rPr lang="es-ES" altLang="es-ES" sz="1200"/>
              <a:pPr algn="r" eaLnBrk="1" hangingPunct="1"/>
              <a:t>34</a:t>
            </a:fld>
            <a:endParaRPr lang="es-ES" altLang="es-ES" sz="1200"/>
          </a:p>
        </p:txBody>
      </p:sp>
      <p:sp>
        <p:nvSpPr>
          <p:cNvPr id="4100" name="Rectangle 2">
            <a:extLst>
              <a:ext uri="{FF2B5EF4-FFF2-40B4-BE49-F238E27FC236}">
                <a16:creationId xmlns:a16="http://schemas.microsoft.com/office/drawing/2014/main" id="{3B9DDF42-FB7D-43A7-8BF9-DA1D868B3098}"/>
              </a:ext>
            </a:extLst>
          </p:cNvPr>
          <p:cNvSpPr>
            <a:spLocks noGrp="1" noRot="1" noChangeAspect="1" noChangeArrowheads="1" noTextEdit="1"/>
          </p:cNvSpPr>
          <p:nvPr>
            <p:ph type="sldImg"/>
          </p:nvPr>
        </p:nvSpPr>
        <p:spPr>
          <a:xfrm>
            <a:off x="1146175" y="685800"/>
            <a:ext cx="4570413" cy="3427413"/>
          </a:xfrm>
          <a:solidFill>
            <a:srgbClr val="FFFFFF"/>
          </a:solidFill>
          <a:ln/>
        </p:spPr>
      </p:sp>
      <p:sp>
        <p:nvSpPr>
          <p:cNvPr id="4101" name="Rectangle 3">
            <a:extLst>
              <a:ext uri="{FF2B5EF4-FFF2-40B4-BE49-F238E27FC236}">
                <a16:creationId xmlns:a16="http://schemas.microsoft.com/office/drawing/2014/main" id="{C1D24B0E-1429-4258-BDB2-022973F1EC36}"/>
              </a:ext>
            </a:extLst>
          </p:cNvPr>
          <p:cNvSpPr>
            <a:spLocks noGrp="1" noChangeArrowheads="1"/>
          </p:cNvSpPr>
          <p:nvPr>
            <p:ph type="body" idx="1"/>
          </p:nvPr>
        </p:nvSpPr>
        <p:spPr>
          <a:solidFill>
            <a:srgbClr val="FFFFFF"/>
          </a:solidFill>
          <a:ln>
            <a:solidFill>
              <a:srgbClr val="000000"/>
            </a:solidFill>
            <a:miter lim="800000"/>
            <a:headEnd/>
            <a:tailEnd/>
          </a:ln>
        </p:spPr>
        <p:txBody>
          <a:bodyPr lIns="91430" tIns="45714" rIns="91430" bIns="45714"/>
          <a:lstStyle/>
          <a:p>
            <a:pPr eaLnBrk="1" hangingPunct="1"/>
            <a:endParaRPr lang="es-ES" altLang="es-ES" dirty="0"/>
          </a:p>
        </p:txBody>
      </p:sp>
    </p:spTree>
    <p:extLst>
      <p:ext uri="{BB962C8B-B14F-4D97-AF65-F5344CB8AC3E}">
        <p14:creationId xmlns:p14="http://schemas.microsoft.com/office/powerpoint/2010/main" val="339259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3</a:t>
            </a:fld>
            <a:endParaRPr lang="es-ES"/>
          </a:p>
        </p:txBody>
      </p:sp>
    </p:spTree>
    <p:extLst>
      <p:ext uri="{BB962C8B-B14F-4D97-AF65-F5344CB8AC3E}">
        <p14:creationId xmlns:p14="http://schemas.microsoft.com/office/powerpoint/2010/main" val="341437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4</a:t>
            </a:fld>
            <a:endParaRPr lang="es-ES"/>
          </a:p>
        </p:txBody>
      </p:sp>
    </p:spTree>
    <p:extLst>
      <p:ext uri="{BB962C8B-B14F-4D97-AF65-F5344CB8AC3E}">
        <p14:creationId xmlns:p14="http://schemas.microsoft.com/office/powerpoint/2010/main" val="63893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5</a:t>
            </a:fld>
            <a:endParaRPr lang="es-ES"/>
          </a:p>
        </p:txBody>
      </p:sp>
    </p:spTree>
    <p:extLst>
      <p:ext uri="{BB962C8B-B14F-4D97-AF65-F5344CB8AC3E}">
        <p14:creationId xmlns:p14="http://schemas.microsoft.com/office/powerpoint/2010/main" val="88781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6</a:t>
            </a:fld>
            <a:endParaRPr lang="es-ES"/>
          </a:p>
        </p:txBody>
      </p:sp>
    </p:spTree>
    <p:extLst>
      <p:ext uri="{BB962C8B-B14F-4D97-AF65-F5344CB8AC3E}">
        <p14:creationId xmlns:p14="http://schemas.microsoft.com/office/powerpoint/2010/main" val="275312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7</a:t>
            </a:fld>
            <a:endParaRPr lang="es-ES"/>
          </a:p>
        </p:txBody>
      </p:sp>
    </p:spTree>
    <p:extLst>
      <p:ext uri="{BB962C8B-B14F-4D97-AF65-F5344CB8AC3E}">
        <p14:creationId xmlns:p14="http://schemas.microsoft.com/office/powerpoint/2010/main" val="230567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8</a:t>
            </a:fld>
            <a:endParaRPr lang="es-ES"/>
          </a:p>
        </p:txBody>
      </p:sp>
    </p:spTree>
    <p:extLst>
      <p:ext uri="{BB962C8B-B14F-4D97-AF65-F5344CB8AC3E}">
        <p14:creationId xmlns:p14="http://schemas.microsoft.com/office/powerpoint/2010/main" val="195060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Directiva Marco del Agua supone un reto para la gestión del agua, ya que obliga a proteger y conservar los ecosistemas acuáticos promoviendo un uso sostenible del agua. Este objetivo se materializa en el compromiso de los Estados Miembros de alcanzar el buen estado de las aguas antes del 2015, lo que resulta complejo en países como España donde se suceden periodos de sequías prolongados</a:t>
            </a:r>
          </a:p>
          <a:p>
            <a:endParaRPr lang="es-ES" baseline="0" dirty="0"/>
          </a:p>
          <a:p>
            <a:r>
              <a:rPr lang="es-ES" dirty="0"/>
              <a:t>Una gestión sostenible del agua implica, por tanto, no sólo atender las demandas de agua sino también proteger las aguas superficiales y subterráneas de modo que alcancen el buen estado, así como conseguir el equilibro y la armonización del desarrollo regional y sectorial. Para ello, es preciso cambiar el modelo de gestión de forma que fomente el ahorro y la eficiencia del uso buscando fuentes alternativas de agua como la reutilización de las aguas.</a:t>
            </a:r>
            <a:endParaRPr lang="es-ES_tradnl" baseline="0" dirty="0"/>
          </a:p>
        </p:txBody>
      </p:sp>
      <p:sp>
        <p:nvSpPr>
          <p:cNvPr id="4" name="Marcador de número de diapositiva 3"/>
          <p:cNvSpPr>
            <a:spLocks noGrp="1"/>
          </p:cNvSpPr>
          <p:nvPr>
            <p:ph type="sldNum" sz="quarter" idx="10"/>
          </p:nvPr>
        </p:nvSpPr>
        <p:spPr/>
        <p:txBody>
          <a:bodyPr/>
          <a:lstStyle/>
          <a:p>
            <a:fld id="{706CAF34-6D9A-4BA2-A194-05CFDB1070CD}" type="slidenum">
              <a:rPr lang="es-ES" smtClean="0"/>
              <a:t>9</a:t>
            </a:fld>
            <a:endParaRPr lang="es-ES"/>
          </a:p>
        </p:txBody>
      </p:sp>
    </p:spTree>
    <p:extLst>
      <p:ext uri="{BB962C8B-B14F-4D97-AF65-F5344CB8AC3E}">
        <p14:creationId xmlns:p14="http://schemas.microsoft.com/office/powerpoint/2010/main" val="203453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94D161-B55D-4821-BA45-61B5F0C4B840}" type="datetimeFigureOut">
              <a:rPr lang="es-ES" smtClean="0"/>
              <a:t>28/01/2020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76624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94D161-B55D-4821-BA45-61B5F0C4B840}" type="datetimeFigureOut">
              <a:rPr lang="es-ES" smtClean="0"/>
              <a:t>28/01/2020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33766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94D161-B55D-4821-BA45-61B5F0C4B840}" type="datetimeFigureOut">
              <a:rPr lang="es-ES" smtClean="0"/>
              <a:t>28/01/2020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189591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94D161-B55D-4821-BA45-61B5F0C4B840}" type="datetimeFigureOut">
              <a:rPr lang="es-ES" smtClean="0"/>
              <a:t>28/01/2020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51316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394D161-B55D-4821-BA45-61B5F0C4B840}" type="datetimeFigureOut">
              <a:rPr lang="es-ES" smtClean="0"/>
              <a:t>28/01/2020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327134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394D161-B55D-4821-BA45-61B5F0C4B840}" type="datetimeFigureOut">
              <a:rPr lang="es-ES" smtClean="0"/>
              <a:t>28/01/2020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287994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394D161-B55D-4821-BA45-61B5F0C4B840}" type="datetimeFigureOut">
              <a:rPr lang="es-ES" smtClean="0"/>
              <a:t>28/01/2020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20854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394D161-B55D-4821-BA45-61B5F0C4B840}" type="datetimeFigureOut">
              <a:rPr lang="es-ES" smtClean="0"/>
              <a:t>28/01/2020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75786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4D161-B55D-4821-BA45-61B5F0C4B840}" type="datetimeFigureOut">
              <a:rPr lang="es-ES" smtClean="0"/>
              <a:t>28/01/2020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381413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394D161-B55D-4821-BA45-61B5F0C4B840}" type="datetimeFigureOut">
              <a:rPr lang="es-ES" smtClean="0"/>
              <a:t>28/01/2020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147754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394D161-B55D-4821-BA45-61B5F0C4B840}" type="datetimeFigureOut">
              <a:rPr lang="es-ES" smtClean="0"/>
              <a:t>28/01/2020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655DA-53A5-4F57-AC0A-DB53A6D75AC7}" type="slidenum">
              <a:rPr lang="es-ES" smtClean="0"/>
              <a:t>‹Nº›</a:t>
            </a:fld>
            <a:endParaRPr lang="es-ES"/>
          </a:p>
        </p:txBody>
      </p:sp>
    </p:spTree>
    <p:extLst>
      <p:ext uri="{BB962C8B-B14F-4D97-AF65-F5344CB8AC3E}">
        <p14:creationId xmlns:p14="http://schemas.microsoft.com/office/powerpoint/2010/main" val="76209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4D161-B55D-4821-BA45-61B5F0C4B840}" type="datetimeFigureOut">
              <a:rPr lang="es-ES" smtClean="0"/>
              <a:t>28/01/2020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655DA-53A5-4F57-AC0A-DB53A6D75AC7}" type="slidenum">
              <a:rPr lang="es-ES" smtClean="0"/>
              <a:t>‹Nº›</a:t>
            </a:fld>
            <a:endParaRPr lang="es-ES"/>
          </a:p>
        </p:txBody>
      </p:sp>
    </p:spTree>
    <p:extLst>
      <p:ext uri="{BB962C8B-B14F-4D97-AF65-F5344CB8AC3E}">
        <p14:creationId xmlns:p14="http://schemas.microsoft.com/office/powerpoint/2010/main" val="3401234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200" name="Rectangle 8">
            <a:extLst>
              <a:ext uri="{FF2B5EF4-FFF2-40B4-BE49-F238E27FC236}">
                <a16:creationId xmlns:a16="http://schemas.microsoft.com/office/drawing/2014/main" id="{A023E6B9-D7F3-4435-B625-7EEC819B008E}"/>
              </a:ext>
            </a:extLst>
          </p:cNvPr>
          <p:cNvSpPr>
            <a:spLocks noGrp="1" noChangeArrowheads="1"/>
          </p:cNvSpPr>
          <p:nvPr>
            <p:ph type="ctrTitle"/>
          </p:nvPr>
        </p:nvSpPr>
        <p:spPr>
          <a:xfrm>
            <a:off x="691131" y="2131729"/>
            <a:ext cx="8064896" cy="2449896"/>
          </a:xfrm>
          <a:solidFill>
            <a:schemeClr val="bg1">
              <a:alpha val="50195"/>
            </a:schemeClr>
          </a:solidFill>
        </p:spPr>
        <p:txBody>
          <a:bodyPr anchor="ctr">
            <a:normAutofit fontScale="90000"/>
          </a:bodyPr>
          <a:lstStyle/>
          <a:p>
            <a:pPr>
              <a:defRPr/>
            </a:pPr>
            <a:r>
              <a:rPr lang="es-ES" sz="4000" b="1" dirty="0">
                <a:solidFill>
                  <a:schemeClr val="accent5">
                    <a:lumMod val="75000"/>
                  </a:schemeClr>
                </a:solidFill>
                <a:effectLst>
                  <a:outerShdw blurRad="38100" dist="38100" dir="2700000" algn="tl">
                    <a:srgbClr val="000000">
                      <a:alpha val="43137"/>
                    </a:srgbClr>
                  </a:outerShdw>
                </a:effectLst>
                <a:latin typeface="Abadi" panose="020B0604020104020204" pitchFamily="34" charset="0"/>
              </a:rPr>
              <a:t>ESTRATEGIAS AGRONÓMICAS PARA MEJORAR EL USO DE LAS AGUAS NO CONVENCIONALES PARA EL RIEGO</a:t>
            </a:r>
            <a:br>
              <a:rPr lang="es-ES" altLang="es-ES" sz="4000" b="1" dirty="0">
                <a:effectLst>
                  <a:outerShdw blurRad="38100" dist="38100" dir="2700000" algn="tl">
                    <a:srgbClr val="C0C0C0"/>
                  </a:outerShdw>
                </a:effectLst>
                <a:latin typeface="Abadi" panose="020B0604020104020204" pitchFamily="34" charset="0"/>
              </a:rPr>
            </a:br>
            <a:r>
              <a:rPr lang="es-ES" altLang="es-ES" sz="2800" b="1" i="1" dirty="0">
                <a:latin typeface="Abadi" panose="020B0604020104020204" pitchFamily="34" charset="0"/>
              </a:rPr>
              <a:t>Valencia, 28 de enero 2020</a:t>
            </a:r>
            <a:br>
              <a:rPr lang="es-ES" altLang="es-ES" sz="2800" b="1" i="1" dirty="0">
                <a:latin typeface="Abadi" panose="020B0604020104020204" pitchFamily="34" charset="0"/>
              </a:rPr>
            </a:br>
            <a:r>
              <a:rPr lang="es-ES" altLang="es-ES" sz="2000" b="1" i="1" dirty="0">
                <a:latin typeface="Abadi" panose="020B0604020104020204" pitchFamily="34" charset="0"/>
              </a:rPr>
              <a:t>Jornada técnica sobre el regadío en la Comunidad Valenciana</a:t>
            </a:r>
            <a:endParaRPr lang="es-ES" altLang="es-ES" sz="2800" b="1" i="1" dirty="0">
              <a:latin typeface="Abadi" panose="020B0604020104020204" pitchFamily="34" charset="0"/>
            </a:endParaRPr>
          </a:p>
        </p:txBody>
      </p:sp>
      <p:sp>
        <p:nvSpPr>
          <p:cNvPr id="3075" name="Rectangle 3">
            <a:extLst>
              <a:ext uri="{FF2B5EF4-FFF2-40B4-BE49-F238E27FC236}">
                <a16:creationId xmlns:a16="http://schemas.microsoft.com/office/drawing/2014/main" id="{415BCE14-5E74-46A7-9B45-EDEE7B772DA6}"/>
              </a:ext>
            </a:extLst>
          </p:cNvPr>
          <p:cNvSpPr>
            <a:spLocks noGrp="1" noChangeArrowheads="1"/>
          </p:cNvSpPr>
          <p:nvPr>
            <p:ph type="subTitle" idx="1"/>
          </p:nvPr>
        </p:nvSpPr>
        <p:spPr>
          <a:xfrm>
            <a:off x="1915427" y="4964089"/>
            <a:ext cx="5616305" cy="1100500"/>
          </a:xfrm>
        </p:spPr>
        <p:txBody>
          <a:bodyPr/>
          <a:lstStyle/>
          <a:p>
            <a:pPr eaLnBrk="1" hangingPunct="1">
              <a:buClrTx/>
              <a:buFontTx/>
              <a:buNone/>
            </a:pPr>
            <a:r>
              <a:rPr lang="es-ES" altLang="es-ES" sz="2000" dirty="0">
                <a:latin typeface="Abadi" panose="020B0604020104020204" pitchFamily="34" charset="0"/>
                <a:cs typeface="Arial" panose="020B0604020202020204" pitchFamily="34" charset="0"/>
              </a:rPr>
              <a:t>Juan Gabriel Pérez </a:t>
            </a:r>
            <a:r>
              <a:rPr lang="es-ES" altLang="es-ES" sz="2000" dirty="0" err="1">
                <a:latin typeface="Abadi" panose="020B0604020104020204" pitchFamily="34" charset="0"/>
                <a:cs typeface="Arial" panose="020B0604020202020204" pitchFamily="34" charset="0"/>
              </a:rPr>
              <a:t>Pérez</a:t>
            </a:r>
            <a:endParaRPr lang="es-ES" altLang="es-ES" sz="2000" dirty="0">
              <a:latin typeface="Abadi" panose="020B0604020104020204" pitchFamily="34" charset="0"/>
              <a:cs typeface="Arial" panose="020B0604020202020204" pitchFamily="34" charset="0"/>
            </a:endParaRPr>
          </a:p>
          <a:p>
            <a:pPr eaLnBrk="1" hangingPunct="1">
              <a:buClrTx/>
              <a:buFontTx/>
              <a:buNone/>
            </a:pPr>
            <a:r>
              <a:rPr lang="es-ES" altLang="es-ES" sz="1800" b="1" dirty="0">
                <a:latin typeface="Abadi" panose="020B0604020104020204" pitchFamily="34" charset="0"/>
                <a:cs typeface="Arial" panose="020B0604020202020204" pitchFamily="34" charset="0"/>
              </a:rPr>
              <a:t>Centro para el Desarrollo de la Agricultura Sostenible</a:t>
            </a:r>
          </a:p>
        </p:txBody>
      </p:sp>
      <p:pic>
        <p:nvPicPr>
          <p:cNvPr id="3076" name="1 Imagen">
            <a:extLst>
              <a:ext uri="{FF2B5EF4-FFF2-40B4-BE49-F238E27FC236}">
                <a16:creationId xmlns:a16="http://schemas.microsoft.com/office/drawing/2014/main" id="{C3C8EDFA-7F08-4EAB-A64A-97AD004CB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337" y="838199"/>
            <a:ext cx="45275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3199E249-1083-405E-A1B2-7D2AFA15E160}"/>
              </a:ext>
            </a:extLst>
          </p:cNvPr>
          <p:cNvSpPr/>
          <p:nvPr/>
        </p:nvSpPr>
        <p:spPr bwMode="auto">
          <a:xfrm>
            <a:off x="2903892" y="838199"/>
            <a:ext cx="3960440" cy="1063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pic>
        <p:nvPicPr>
          <p:cNvPr id="4" name="Imagen 3">
            <a:extLst>
              <a:ext uri="{FF2B5EF4-FFF2-40B4-BE49-F238E27FC236}">
                <a16:creationId xmlns:a16="http://schemas.microsoft.com/office/drawing/2014/main" id="{CAC98992-967A-4160-83E1-4E53615C51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97" t="29537" r="23502" b="28933"/>
          <a:stretch/>
        </p:blipFill>
        <p:spPr>
          <a:xfrm>
            <a:off x="2796889" y="825668"/>
            <a:ext cx="4350998" cy="1063871"/>
          </a:xfrm>
          <a:prstGeom prst="rect">
            <a:avLst/>
          </a:prstGeom>
        </p:spPr>
      </p:pic>
      <p:sp>
        <p:nvSpPr>
          <p:cNvPr id="11" name="Rectángulo 10">
            <a:extLst>
              <a:ext uri="{FF2B5EF4-FFF2-40B4-BE49-F238E27FC236}">
                <a16:creationId xmlns:a16="http://schemas.microsoft.com/office/drawing/2014/main" id="{83C0E692-8C85-429A-8E73-F2704B153B2F}"/>
              </a:ext>
            </a:extLst>
          </p:cNvPr>
          <p:cNvSpPr/>
          <p:nvPr/>
        </p:nvSpPr>
        <p:spPr bwMode="auto">
          <a:xfrm>
            <a:off x="6732239" y="6185684"/>
            <a:ext cx="2382131" cy="6520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pic>
        <p:nvPicPr>
          <p:cNvPr id="3074" name="Picture 2" descr="IVIA">
            <a:extLst>
              <a:ext uri="{FF2B5EF4-FFF2-40B4-BE49-F238E27FC236}">
                <a16:creationId xmlns:a16="http://schemas.microsoft.com/office/drawing/2014/main" id="{2B92320B-F95A-426C-85C3-109E8F1F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37" y="5943494"/>
            <a:ext cx="17335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fecoreva&quot;">
            <a:extLst>
              <a:ext uri="{FF2B5EF4-FFF2-40B4-BE49-F238E27FC236}">
                <a16:creationId xmlns:a16="http://schemas.microsoft.com/office/drawing/2014/main" id="{E1B14FB1-ADCA-43B5-A357-CD04ACC4E8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89" y="5867294"/>
            <a:ext cx="3343275"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p:cNvGrpSpPr/>
          <p:nvPr/>
        </p:nvGrpSpPr>
        <p:grpSpPr>
          <a:xfrm>
            <a:off x="4622307" y="1149923"/>
            <a:ext cx="4324393" cy="1183388"/>
            <a:chOff x="4530852" y="2346542"/>
            <a:chExt cx="4324393" cy="1183388"/>
          </a:xfrm>
        </p:grpSpPr>
        <p:sp>
          <p:nvSpPr>
            <p:cNvPr id="6" name="CuadroTexto 5"/>
            <p:cNvSpPr txBox="1"/>
            <p:nvPr/>
          </p:nvSpPr>
          <p:spPr>
            <a:xfrm>
              <a:off x="4548829" y="2346542"/>
              <a:ext cx="4059766" cy="461665"/>
            </a:xfrm>
            <a:prstGeom prst="rect">
              <a:avLst/>
            </a:prstGeom>
            <a:noFill/>
          </p:spPr>
          <p:txBody>
            <a:bodyPr wrap="none" rtlCol="0">
              <a:spAutoFit/>
            </a:bodyPr>
            <a:lstStyle/>
            <a:p>
              <a:r>
                <a:rPr lang="es-ES_tradnl" sz="2400" b="1" dirty="0"/>
                <a:t>Comunidad Valenciana  (2018)</a:t>
              </a:r>
              <a:endParaRPr lang="es-ES" sz="2400" b="1" dirty="0"/>
            </a:p>
          </p:txBody>
        </p:sp>
        <p:grpSp>
          <p:nvGrpSpPr>
            <p:cNvPr id="17" name="Grupo 16"/>
            <p:cNvGrpSpPr/>
            <p:nvPr/>
          </p:nvGrpSpPr>
          <p:grpSpPr>
            <a:xfrm>
              <a:off x="4530852" y="3015923"/>
              <a:ext cx="4324393" cy="514007"/>
              <a:chOff x="4436414" y="2707743"/>
              <a:chExt cx="4324393" cy="514007"/>
            </a:xfrm>
          </p:grpSpPr>
          <p:sp>
            <p:nvSpPr>
              <p:cNvPr id="7" name="CuadroTexto 6"/>
              <p:cNvSpPr txBox="1"/>
              <p:nvPr/>
            </p:nvSpPr>
            <p:spPr>
              <a:xfrm>
                <a:off x="4436414" y="2760085"/>
                <a:ext cx="1520288" cy="461665"/>
              </a:xfrm>
              <a:prstGeom prst="rect">
                <a:avLst/>
              </a:prstGeom>
              <a:noFill/>
            </p:spPr>
            <p:txBody>
              <a:bodyPr wrap="none" rtlCol="0">
                <a:spAutoFit/>
              </a:bodyPr>
              <a:lstStyle/>
              <a:p>
                <a:r>
                  <a:rPr lang="es-ES_tradnl" sz="2400" dirty="0"/>
                  <a:t>485 </a:t>
                </a:r>
                <a:r>
                  <a:rPr lang="es-ES_tradnl" sz="2400" dirty="0" err="1"/>
                  <a:t>EDARs</a:t>
                </a:r>
                <a:endParaRPr lang="es-ES" sz="2400" dirty="0"/>
              </a:p>
            </p:txBody>
          </p:sp>
          <p:sp>
            <p:nvSpPr>
              <p:cNvPr id="8" name="Flecha derecha 7"/>
              <p:cNvSpPr/>
              <p:nvPr/>
            </p:nvSpPr>
            <p:spPr>
              <a:xfrm>
                <a:off x="6007603" y="2883549"/>
                <a:ext cx="712381" cy="17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945054" y="2707743"/>
                <a:ext cx="1815753" cy="461665"/>
              </a:xfrm>
              <a:prstGeom prst="rect">
                <a:avLst/>
              </a:prstGeom>
              <a:noFill/>
            </p:spPr>
            <p:txBody>
              <a:bodyPr wrap="none" rtlCol="0">
                <a:spAutoFit/>
              </a:bodyPr>
              <a:lstStyle/>
              <a:p>
                <a:r>
                  <a:rPr lang="es-ES_tradnl" sz="2400" dirty="0"/>
                  <a:t>443 hm</a:t>
                </a:r>
                <a:r>
                  <a:rPr lang="es-ES_tradnl" sz="2400" baseline="30000" dirty="0"/>
                  <a:t>3</a:t>
                </a:r>
                <a:r>
                  <a:rPr lang="es-ES_tradnl" sz="2400" dirty="0"/>
                  <a:t>/año</a:t>
                </a:r>
                <a:endParaRPr lang="es-ES" sz="2400" dirty="0"/>
              </a:p>
            </p:txBody>
          </p:sp>
        </p:grpSp>
      </p:grpSp>
      <p:grpSp>
        <p:nvGrpSpPr>
          <p:cNvPr id="26" name="Grupo 25"/>
          <p:cNvGrpSpPr/>
          <p:nvPr/>
        </p:nvGrpSpPr>
        <p:grpSpPr>
          <a:xfrm>
            <a:off x="4628824" y="2689389"/>
            <a:ext cx="4089104" cy="1226884"/>
            <a:chOff x="4381998" y="3642932"/>
            <a:chExt cx="4089104" cy="1226884"/>
          </a:xfrm>
        </p:grpSpPr>
        <p:sp>
          <p:nvSpPr>
            <p:cNvPr id="9" name="CuadroTexto 8"/>
            <p:cNvSpPr txBox="1"/>
            <p:nvPr/>
          </p:nvSpPr>
          <p:spPr>
            <a:xfrm>
              <a:off x="5190303" y="3642932"/>
              <a:ext cx="2891625" cy="400110"/>
            </a:xfrm>
            <a:prstGeom prst="rect">
              <a:avLst/>
            </a:prstGeom>
            <a:noFill/>
          </p:spPr>
          <p:txBody>
            <a:bodyPr wrap="none" rtlCol="0">
              <a:spAutoFit/>
            </a:bodyPr>
            <a:lstStyle/>
            <a:p>
              <a:r>
                <a:rPr lang="es-ES_tradnl" sz="2000" b="1" dirty="0"/>
                <a:t>Aprovechamiento directo</a:t>
              </a:r>
              <a:endParaRPr lang="es-ES" sz="2000" b="1" dirty="0"/>
            </a:p>
          </p:txBody>
        </p:sp>
        <p:grpSp>
          <p:nvGrpSpPr>
            <p:cNvPr id="18" name="Grupo 17"/>
            <p:cNvGrpSpPr/>
            <p:nvPr/>
          </p:nvGrpSpPr>
          <p:grpSpPr>
            <a:xfrm>
              <a:off x="4381998" y="3982789"/>
              <a:ext cx="4089104" cy="887027"/>
              <a:chOff x="4690942" y="4218418"/>
              <a:chExt cx="4089104" cy="887027"/>
            </a:xfrm>
          </p:grpSpPr>
          <p:sp>
            <p:nvSpPr>
              <p:cNvPr id="13" name="CuadroTexto 12"/>
              <p:cNvSpPr txBox="1"/>
              <p:nvPr/>
            </p:nvSpPr>
            <p:spPr>
              <a:xfrm>
                <a:off x="6917805" y="4218418"/>
                <a:ext cx="1862241" cy="461665"/>
              </a:xfrm>
              <a:prstGeom prst="rect">
                <a:avLst/>
              </a:prstGeom>
              <a:noFill/>
            </p:spPr>
            <p:txBody>
              <a:bodyPr wrap="none" rtlCol="0">
                <a:spAutoFit/>
              </a:bodyPr>
              <a:lstStyle/>
              <a:p>
                <a:r>
                  <a:rPr lang="es-ES_tradnl" sz="2400" dirty="0"/>
                  <a:t>140 hm</a:t>
                </a:r>
                <a:r>
                  <a:rPr lang="es-ES_tradnl" sz="2400" baseline="30000" dirty="0"/>
                  <a:t>3 </a:t>
                </a:r>
                <a:r>
                  <a:rPr lang="es-ES_tradnl" sz="2400" dirty="0"/>
                  <a:t>/año</a:t>
                </a:r>
                <a:endParaRPr lang="es-ES" sz="2400" dirty="0"/>
              </a:p>
            </p:txBody>
          </p:sp>
          <p:sp>
            <p:nvSpPr>
              <p:cNvPr id="14" name="CuadroTexto 13"/>
              <p:cNvSpPr txBox="1"/>
              <p:nvPr/>
            </p:nvSpPr>
            <p:spPr>
              <a:xfrm>
                <a:off x="4690942" y="4236521"/>
                <a:ext cx="1520288" cy="461665"/>
              </a:xfrm>
              <a:prstGeom prst="rect">
                <a:avLst/>
              </a:prstGeom>
              <a:noFill/>
            </p:spPr>
            <p:txBody>
              <a:bodyPr wrap="none" rtlCol="0">
                <a:spAutoFit/>
              </a:bodyPr>
              <a:lstStyle/>
              <a:p>
                <a:r>
                  <a:rPr lang="es-ES_tradnl" sz="2400" dirty="0"/>
                  <a:t>112 </a:t>
                </a:r>
                <a:r>
                  <a:rPr lang="es-ES_tradnl" sz="2400" dirty="0" err="1"/>
                  <a:t>EDARs</a:t>
                </a:r>
                <a:endParaRPr lang="es-ES" sz="2400" dirty="0"/>
              </a:p>
            </p:txBody>
          </p:sp>
          <p:sp>
            <p:nvSpPr>
              <p:cNvPr id="15" name="Flecha derecha 14"/>
              <p:cNvSpPr/>
              <p:nvPr/>
            </p:nvSpPr>
            <p:spPr>
              <a:xfrm>
                <a:off x="6234299" y="4380162"/>
                <a:ext cx="712381" cy="17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5728453" y="4736113"/>
                <a:ext cx="2369303" cy="369332"/>
              </a:xfrm>
              <a:prstGeom prst="rect">
                <a:avLst/>
              </a:prstGeom>
              <a:noFill/>
            </p:spPr>
            <p:txBody>
              <a:bodyPr wrap="none" rtlCol="0">
                <a:spAutoFit/>
              </a:bodyPr>
              <a:lstStyle/>
              <a:p>
                <a:r>
                  <a:rPr lang="es-ES_tradnl" dirty="0"/>
                  <a:t>(96% para uso agrícola)</a:t>
                </a:r>
                <a:endParaRPr lang="es-ES" dirty="0"/>
              </a:p>
            </p:txBody>
          </p:sp>
        </p:grpSp>
      </p:grpSp>
      <p:pic>
        <p:nvPicPr>
          <p:cNvPr id="1026" name="Picture 2" descr="Resultado de imagen de edar de pinedo val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69" y="1715112"/>
            <a:ext cx="3852043" cy="19903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edar de pinedo valen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869" y="3923586"/>
            <a:ext cx="3852043" cy="190470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50748" y="61056"/>
            <a:ext cx="7259488" cy="584775"/>
          </a:xfrm>
          <a:prstGeom prst="rect">
            <a:avLst/>
          </a:prstGeom>
          <a:noFill/>
        </p:spPr>
        <p:txBody>
          <a:bodyPr wrap="none" rtlCol="0">
            <a:spAutoFit/>
          </a:bodyPr>
          <a:lstStyle/>
          <a:p>
            <a:r>
              <a:rPr lang="es-ES_tradnl" sz="3200" b="1" dirty="0"/>
              <a:t>REUTILIZACIÓN DE AGUAS REGENERADAS</a:t>
            </a:r>
            <a:endParaRPr lang="es-ES" sz="3200" b="1" dirty="0"/>
          </a:p>
        </p:txBody>
      </p:sp>
      <p:sp>
        <p:nvSpPr>
          <p:cNvPr id="12" name="CuadroTexto 11"/>
          <p:cNvSpPr txBox="1"/>
          <p:nvPr/>
        </p:nvSpPr>
        <p:spPr>
          <a:xfrm>
            <a:off x="202018" y="5960865"/>
            <a:ext cx="1497461" cy="369332"/>
          </a:xfrm>
          <a:prstGeom prst="rect">
            <a:avLst/>
          </a:prstGeom>
          <a:noFill/>
        </p:spPr>
        <p:txBody>
          <a:bodyPr wrap="none" rtlCol="0">
            <a:spAutoFit/>
          </a:bodyPr>
          <a:lstStyle/>
          <a:p>
            <a:r>
              <a:rPr lang="es-ES_tradnl" dirty="0"/>
              <a:t>(EPSAR, 2019)</a:t>
            </a:r>
            <a:endParaRPr lang="es-ES" dirty="0"/>
          </a:p>
        </p:txBody>
      </p:sp>
      <p:grpSp>
        <p:nvGrpSpPr>
          <p:cNvPr id="22" name="Grupo 21"/>
          <p:cNvGrpSpPr>
            <a:grpSpLocks noChangeAspect="1"/>
          </p:cNvGrpSpPr>
          <p:nvPr/>
        </p:nvGrpSpPr>
        <p:grpSpPr>
          <a:xfrm>
            <a:off x="4572000" y="4337127"/>
            <a:ext cx="4328096" cy="2406611"/>
            <a:chOff x="5297542" y="4887312"/>
            <a:chExt cx="3123444" cy="1736772"/>
          </a:xfrm>
          <a:effectLst>
            <a:outerShdw blurRad="63500" sx="102000" sy="102000" algn="ctr" rotWithShape="0">
              <a:prstClr val="black">
                <a:alpha val="40000"/>
              </a:prstClr>
            </a:outerShdw>
          </a:effectLst>
        </p:grpSpPr>
        <p:sp>
          <p:nvSpPr>
            <p:cNvPr id="21" name="Rectángulo 20"/>
            <p:cNvSpPr/>
            <p:nvPr/>
          </p:nvSpPr>
          <p:spPr>
            <a:xfrm>
              <a:off x="5297542" y="4887312"/>
              <a:ext cx="3123444" cy="1736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5"/>
            <a:stretch>
              <a:fillRect/>
            </a:stretch>
          </p:blipFill>
          <p:spPr>
            <a:xfrm>
              <a:off x="5297542" y="5316347"/>
              <a:ext cx="3035938" cy="1262381"/>
            </a:xfrm>
            <a:prstGeom prst="rect">
              <a:avLst/>
            </a:prstGeom>
          </p:spPr>
        </p:pic>
        <p:pic>
          <p:nvPicPr>
            <p:cNvPr id="20" name="Imagen 19"/>
            <p:cNvPicPr>
              <a:picLocks noChangeAspect="1"/>
            </p:cNvPicPr>
            <p:nvPr/>
          </p:nvPicPr>
          <p:blipFill>
            <a:blip r:embed="rId6"/>
            <a:stretch>
              <a:fillRect/>
            </a:stretch>
          </p:blipFill>
          <p:spPr>
            <a:xfrm>
              <a:off x="5297542" y="4920114"/>
              <a:ext cx="1177334" cy="403903"/>
            </a:xfrm>
            <a:prstGeom prst="rect">
              <a:avLst/>
            </a:prstGeom>
          </p:spPr>
        </p:pic>
      </p:grpSp>
      <p:sp>
        <p:nvSpPr>
          <p:cNvPr id="3" name="CuadroTexto 2">
            <a:extLst>
              <a:ext uri="{FF2B5EF4-FFF2-40B4-BE49-F238E27FC236}">
                <a16:creationId xmlns:a16="http://schemas.microsoft.com/office/drawing/2014/main" id="{249A13DC-75FD-41D9-BB70-14020A915C38}"/>
              </a:ext>
            </a:extLst>
          </p:cNvPr>
          <p:cNvSpPr txBox="1"/>
          <p:nvPr/>
        </p:nvSpPr>
        <p:spPr>
          <a:xfrm>
            <a:off x="273119" y="988461"/>
            <a:ext cx="3997954" cy="738664"/>
          </a:xfrm>
          <a:prstGeom prst="rect">
            <a:avLst/>
          </a:prstGeom>
          <a:noFill/>
        </p:spPr>
        <p:txBody>
          <a:bodyPr wrap="none" rtlCol="0">
            <a:spAutoFit/>
          </a:bodyPr>
          <a:lstStyle/>
          <a:p>
            <a:pPr algn="ctr"/>
            <a:r>
              <a:rPr lang="es-ES" dirty="0"/>
              <a:t>Estación depuradora de aguas residuales</a:t>
            </a:r>
          </a:p>
          <a:p>
            <a:pPr algn="ctr"/>
            <a:r>
              <a:rPr lang="es-ES" sz="2400" b="1" dirty="0"/>
              <a:t>E.D.A.R.</a:t>
            </a:r>
          </a:p>
        </p:txBody>
      </p:sp>
    </p:spTree>
    <p:extLst>
      <p:ext uri="{BB962C8B-B14F-4D97-AF65-F5344CB8AC3E}">
        <p14:creationId xmlns:p14="http://schemas.microsoft.com/office/powerpoint/2010/main" val="20769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714142" y="1062243"/>
            <a:ext cx="8208477" cy="1477328"/>
          </a:xfrm>
          <a:prstGeom prst="rect">
            <a:avLst/>
          </a:prstGeom>
          <a:noFill/>
        </p:spPr>
        <p:txBody>
          <a:bodyPr wrap="square" rtlCol="0">
            <a:spAutoFit/>
          </a:bodyPr>
          <a:lstStyle/>
          <a:p>
            <a:r>
              <a:rPr lang="es-ES_tradnl" b="1" dirty="0"/>
              <a:t>PRINCIPALES VENTAJAS:</a:t>
            </a:r>
            <a:endParaRPr lang="es-ES_tradnl" dirty="0"/>
          </a:p>
          <a:p>
            <a:pPr marL="285750" indent="-285750">
              <a:buFont typeface="Arial" panose="020B0604020202020204" pitchFamily="34" charset="0"/>
              <a:buChar char="•"/>
            </a:pPr>
            <a:r>
              <a:rPr lang="es-ES_tradnl" dirty="0"/>
              <a:t>Conservación de los Recursos Naturales </a:t>
            </a:r>
            <a:r>
              <a:rPr lang="es-ES_tradnl" dirty="0">
                <a:sym typeface="Wingdings" panose="05000000000000000000" pitchFamily="2" charset="2"/>
              </a:rPr>
              <a:t> </a:t>
            </a:r>
            <a:r>
              <a:rPr lang="es-ES_tradnl" b="1" dirty="0"/>
              <a:t>Reducción de vertidos</a:t>
            </a:r>
          </a:p>
          <a:p>
            <a:pPr marL="285750" indent="-285750">
              <a:buFont typeface="Arial" panose="020B0604020202020204" pitchFamily="34" charset="0"/>
              <a:buChar char="•"/>
            </a:pPr>
            <a:r>
              <a:rPr lang="es-ES_tradnl" dirty="0"/>
              <a:t>Garantía y regularidad del caudal </a:t>
            </a:r>
            <a:r>
              <a:rPr lang="es-ES_tradnl" dirty="0">
                <a:sym typeface="Wingdings" panose="05000000000000000000" pitchFamily="2" charset="2"/>
              </a:rPr>
              <a:t> </a:t>
            </a:r>
            <a:r>
              <a:rPr lang="es-ES_tradnl" b="1" dirty="0">
                <a:sym typeface="Wingdings" panose="05000000000000000000" pitchFamily="2" charset="2"/>
              </a:rPr>
              <a:t>No entra en competencia con abastecimiento.</a:t>
            </a:r>
          </a:p>
          <a:p>
            <a:pPr marL="285750" indent="-285750">
              <a:buFont typeface="Arial" panose="020B0604020202020204" pitchFamily="34" charset="0"/>
              <a:buChar char="•"/>
            </a:pPr>
            <a:r>
              <a:rPr lang="es-ES_tradnl" dirty="0">
                <a:sym typeface="Wingdings" panose="05000000000000000000" pitchFamily="2" charset="2"/>
              </a:rPr>
              <a:t>Excedentes en regadío  </a:t>
            </a:r>
            <a:r>
              <a:rPr lang="es-ES_tradnl" b="1" dirty="0">
                <a:sym typeface="Wingdings" panose="05000000000000000000" pitchFamily="2" charset="2"/>
              </a:rPr>
              <a:t>Recarga de acuíferos</a:t>
            </a:r>
            <a:endParaRPr lang="es-ES_tradnl" b="1" dirty="0"/>
          </a:p>
          <a:p>
            <a:pPr marL="285750" indent="-285750">
              <a:buFont typeface="Arial" panose="020B0604020202020204" pitchFamily="34" charset="0"/>
              <a:buChar char="•"/>
            </a:pPr>
            <a:r>
              <a:rPr lang="es-ES_tradnl" dirty="0"/>
              <a:t>Aprovechamiento de los elementos nutritivos – a modo de fertilizantes.</a:t>
            </a:r>
          </a:p>
        </p:txBody>
      </p:sp>
      <p:sp>
        <p:nvSpPr>
          <p:cNvPr id="8" name="CuadroTexto 7"/>
          <p:cNvSpPr txBox="1"/>
          <p:nvPr/>
        </p:nvSpPr>
        <p:spPr>
          <a:xfrm>
            <a:off x="714142" y="2804372"/>
            <a:ext cx="7563083" cy="923330"/>
          </a:xfrm>
          <a:prstGeom prst="rect">
            <a:avLst/>
          </a:prstGeom>
          <a:noFill/>
        </p:spPr>
        <p:txBody>
          <a:bodyPr wrap="square" rtlCol="0">
            <a:spAutoFit/>
          </a:bodyPr>
          <a:lstStyle/>
          <a:p>
            <a:r>
              <a:rPr lang="es-ES_tradnl" b="1" dirty="0"/>
              <a:t>LEGISLACIÓN:</a:t>
            </a:r>
          </a:p>
          <a:p>
            <a:pPr marL="285750" indent="-285750">
              <a:buFont typeface="Arial" panose="020B0604020202020204" pitchFamily="34" charset="0"/>
              <a:buChar char="•"/>
            </a:pPr>
            <a:r>
              <a:rPr lang="es-ES_tradnl" dirty="0"/>
              <a:t>Directiva Marco del Agua (2000/60/CE) – </a:t>
            </a:r>
            <a:r>
              <a:rPr lang="es-ES_tradnl" b="1" dirty="0"/>
              <a:t>RD 1620/2007 </a:t>
            </a:r>
            <a:r>
              <a:rPr lang="es-ES_tradnl" dirty="0"/>
              <a:t>(Régimen jurídico)</a:t>
            </a:r>
          </a:p>
          <a:p>
            <a:pPr marL="285750" indent="-285750">
              <a:buFont typeface="Arial" panose="020B0604020202020204" pitchFamily="34" charset="0"/>
              <a:buChar char="•"/>
            </a:pPr>
            <a:r>
              <a:rPr lang="es-ES_tradnl" dirty="0"/>
              <a:t>Directiva actualizada (2013/39/CE) – </a:t>
            </a:r>
            <a:r>
              <a:rPr lang="es-ES_tradnl" b="1" dirty="0"/>
              <a:t>RD 817/2015</a:t>
            </a:r>
            <a:r>
              <a:rPr lang="es-ES_tradnl" dirty="0"/>
              <a:t> (Protección de las aguas)</a:t>
            </a:r>
          </a:p>
        </p:txBody>
      </p:sp>
      <p:sp>
        <p:nvSpPr>
          <p:cNvPr id="12" name="CuadroTexto 11">
            <a:extLst>
              <a:ext uri="{FF2B5EF4-FFF2-40B4-BE49-F238E27FC236}">
                <a16:creationId xmlns:a16="http://schemas.microsoft.com/office/drawing/2014/main" id="{7B4955ED-8CD7-459B-97C5-25964413BB64}"/>
              </a:ext>
            </a:extLst>
          </p:cNvPr>
          <p:cNvSpPr txBox="1"/>
          <p:nvPr/>
        </p:nvSpPr>
        <p:spPr>
          <a:xfrm>
            <a:off x="950748" y="61056"/>
            <a:ext cx="7259488" cy="584775"/>
          </a:xfrm>
          <a:prstGeom prst="rect">
            <a:avLst/>
          </a:prstGeom>
          <a:noFill/>
        </p:spPr>
        <p:txBody>
          <a:bodyPr wrap="none" rtlCol="0">
            <a:spAutoFit/>
          </a:bodyPr>
          <a:lstStyle/>
          <a:p>
            <a:r>
              <a:rPr lang="es-ES_tradnl" sz="3200" b="1" dirty="0"/>
              <a:t>REUTILIZACIÓN DE AGUAS REGENERADAS</a:t>
            </a:r>
            <a:endParaRPr lang="es-ES" sz="3200" b="1" dirty="0"/>
          </a:p>
        </p:txBody>
      </p:sp>
      <p:sp>
        <p:nvSpPr>
          <p:cNvPr id="6" name="CuadroTexto 5">
            <a:extLst>
              <a:ext uri="{FF2B5EF4-FFF2-40B4-BE49-F238E27FC236}">
                <a16:creationId xmlns:a16="http://schemas.microsoft.com/office/drawing/2014/main" id="{162D742C-4BF0-4B4E-9AC8-E42D465F6D3A}"/>
              </a:ext>
            </a:extLst>
          </p:cNvPr>
          <p:cNvSpPr txBox="1"/>
          <p:nvPr/>
        </p:nvSpPr>
        <p:spPr>
          <a:xfrm>
            <a:off x="4926763" y="4453933"/>
            <a:ext cx="3417956" cy="1846659"/>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s-ES" sz="2000" b="1" dirty="0"/>
              <a:t>Garantizar la calidad sanitaria</a:t>
            </a:r>
          </a:p>
          <a:p>
            <a:endParaRPr lang="es-ES" sz="1200" b="1" dirty="0"/>
          </a:p>
          <a:p>
            <a:pPr marL="285750" indent="-285750">
              <a:buFont typeface="Arial" panose="020B0604020202020204" pitchFamily="34" charset="0"/>
              <a:buChar char="•"/>
            </a:pPr>
            <a:r>
              <a:rPr lang="es-ES" sz="2000" dirty="0"/>
              <a:t>Nemátodos intestinales</a:t>
            </a:r>
          </a:p>
          <a:p>
            <a:pPr marL="285750" indent="-285750">
              <a:buFont typeface="Arial" panose="020B0604020202020204" pitchFamily="34" charset="0"/>
              <a:buChar char="•"/>
            </a:pPr>
            <a:r>
              <a:rPr lang="es-ES" sz="2000" i="1" dirty="0" err="1"/>
              <a:t>Escherichia</a:t>
            </a:r>
            <a:r>
              <a:rPr lang="es-ES" sz="2000" i="1" dirty="0"/>
              <a:t> </a:t>
            </a:r>
            <a:r>
              <a:rPr lang="es-ES" sz="2000" i="1" dirty="0" err="1"/>
              <a:t>coli</a:t>
            </a:r>
            <a:endParaRPr lang="es-ES" sz="2000" i="1" dirty="0"/>
          </a:p>
          <a:p>
            <a:pPr marL="285750" indent="-285750">
              <a:buFont typeface="Arial" panose="020B0604020202020204" pitchFamily="34" charset="0"/>
              <a:buChar char="•"/>
            </a:pPr>
            <a:r>
              <a:rPr lang="es-ES" sz="2000" dirty="0"/>
              <a:t>Sólidos en suspensión</a:t>
            </a:r>
          </a:p>
          <a:p>
            <a:pPr marL="285750" indent="-285750">
              <a:buFont typeface="Arial" panose="020B0604020202020204" pitchFamily="34" charset="0"/>
              <a:buChar char="•"/>
            </a:pPr>
            <a:r>
              <a:rPr lang="es-ES" sz="2000" dirty="0"/>
              <a:t>Turbidez</a:t>
            </a:r>
          </a:p>
        </p:txBody>
      </p:sp>
      <p:pic>
        <p:nvPicPr>
          <p:cNvPr id="9" name="Imagen 8">
            <a:extLst>
              <a:ext uri="{FF2B5EF4-FFF2-40B4-BE49-F238E27FC236}">
                <a16:creationId xmlns:a16="http://schemas.microsoft.com/office/drawing/2014/main" id="{AE271799-A31D-4358-8531-7FB2B4772B19}"/>
              </a:ext>
            </a:extLst>
          </p:cNvPr>
          <p:cNvPicPr>
            <a:picLocks noChangeAspect="1"/>
          </p:cNvPicPr>
          <p:nvPr/>
        </p:nvPicPr>
        <p:blipFill>
          <a:blip r:embed="rId3"/>
          <a:stretch>
            <a:fillRect/>
          </a:stretch>
        </p:blipFill>
        <p:spPr>
          <a:xfrm>
            <a:off x="950748" y="3857006"/>
            <a:ext cx="3350153" cy="28289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5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B0A75A-D02D-4EAA-8AE4-D754068CA81F}"/>
              </a:ext>
            </a:extLst>
          </p:cNvPr>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FDA6B8BA-5DC3-4227-945A-9739AFE15956}"/>
              </a:ext>
            </a:extLst>
          </p:cNvPr>
          <p:cNvSpPr txBox="1"/>
          <p:nvPr/>
        </p:nvSpPr>
        <p:spPr>
          <a:xfrm>
            <a:off x="2520204" y="880698"/>
            <a:ext cx="3962751" cy="400110"/>
          </a:xfrm>
          <a:prstGeom prst="rect">
            <a:avLst/>
          </a:prstGeom>
          <a:noFill/>
        </p:spPr>
        <p:txBody>
          <a:bodyPr wrap="none" rtlCol="0">
            <a:spAutoFit/>
          </a:bodyPr>
          <a:lstStyle/>
          <a:p>
            <a:r>
              <a:rPr lang="es-ES_tradnl" sz="2000" b="1" dirty="0"/>
              <a:t>CONSIDERACIONES AGRONÓMICAS</a:t>
            </a:r>
            <a:endParaRPr lang="es-ES" sz="2000" b="1" dirty="0"/>
          </a:p>
        </p:txBody>
      </p:sp>
      <p:sp>
        <p:nvSpPr>
          <p:cNvPr id="6" name="CuadroTexto 5">
            <a:extLst>
              <a:ext uri="{FF2B5EF4-FFF2-40B4-BE49-F238E27FC236}">
                <a16:creationId xmlns:a16="http://schemas.microsoft.com/office/drawing/2014/main" id="{823A157A-099D-422D-A319-1620CBB23E58}"/>
              </a:ext>
            </a:extLst>
          </p:cNvPr>
          <p:cNvSpPr txBox="1"/>
          <p:nvPr/>
        </p:nvSpPr>
        <p:spPr>
          <a:xfrm>
            <a:off x="950748" y="61056"/>
            <a:ext cx="7259488" cy="584775"/>
          </a:xfrm>
          <a:prstGeom prst="rect">
            <a:avLst/>
          </a:prstGeom>
          <a:noFill/>
        </p:spPr>
        <p:txBody>
          <a:bodyPr wrap="none" rtlCol="0">
            <a:spAutoFit/>
          </a:bodyPr>
          <a:lstStyle/>
          <a:p>
            <a:r>
              <a:rPr lang="es-ES_tradnl" sz="3200" b="1" dirty="0"/>
              <a:t>REUTILIZACIÓN DE AGUAS REGENERADAS</a:t>
            </a:r>
            <a:endParaRPr lang="es-ES" sz="3200" b="1" dirty="0"/>
          </a:p>
        </p:txBody>
      </p:sp>
      <p:sp>
        <p:nvSpPr>
          <p:cNvPr id="7" name="CuadroTexto 6">
            <a:extLst>
              <a:ext uri="{FF2B5EF4-FFF2-40B4-BE49-F238E27FC236}">
                <a16:creationId xmlns:a16="http://schemas.microsoft.com/office/drawing/2014/main" id="{80961A0C-9B75-429E-B40F-7F375344F41C}"/>
              </a:ext>
            </a:extLst>
          </p:cNvPr>
          <p:cNvSpPr txBox="1"/>
          <p:nvPr/>
        </p:nvSpPr>
        <p:spPr>
          <a:xfrm>
            <a:off x="677519" y="1534374"/>
            <a:ext cx="7776616" cy="369332"/>
          </a:xfrm>
          <a:prstGeom prst="rect">
            <a:avLst/>
          </a:prstGeom>
          <a:solidFill>
            <a:srgbClr val="FFCC00"/>
          </a:solidFill>
          <a:effectLst>
            <a:outerShdw blurRad="63500" sx="102000" sy="102000" algn="ctr" rotWithShape="0">
              <a:prstClr val="black">
                <a:alpha val="40000"/>
              </a:prstClr>
            </a:outerShdw>
          </a:effectLst>
        </p:spPr>
        <p:txBody>
          <a:bodyPr wrap="none" rtlCol="0">
            <a:spAutoFit/>
          </a:bodyPr>
          <a:lstStyle/>
          <a:p>
            <a:r>
              <a:rPr lang="es-ES" b="1" dirty="0"/>
              <a:t>No existe una legislación que regule la calidad agronómica para el riego agrícola</a:t>
            </a:r>
          </a:p>
        </p:txBody>
      </p:sp>
      <p:sp>
        <p:nvSpPr>
          <p:cNvPr id="8" name="Rectángulo 7">
            <a:extLst>
              <a:ext uri="{FF2B5EF4-FFF2-40B4-BE49-F238E27FC236}">
                <a16:creationId xmlns:a16="http://schemas.microsoft.com/office/drawing/2014/main" id="{71187CDF-31DA-4B38-A00F-026AC7235737}"/>
              </a:ext>
            </a:extLst>
          </p:cNvPr>
          <p:cNvSpPr/>
          <p:nvPr/>
        </p:nvSpPr>
        <p:spPr>
          <a:xfrm>
            <a:off x="700533" y="2031742"/>
            <a:ext cx="7625105" cy="3338735"/>
          </a:xfrm>
          <a:prstGeom prst="rect">
            <a:avLst/>
          </a:prstGeom>
        </p:spPr>
        <p:txBody>
          <a:bodyPr wrap="square">
            <a:spAutoFit/>
          </a:bodyPr>
          <a:lstStyle/>
          <a:p>
            <a:pPr>
              <a:lnSpc>
                <a:spcPct val="200000"/>
              </a:lnSpc>
            </a:pPr>
            <a:r>
              <a:rPr lang="es-ES_tradnl" b="1" dirty="0"/>
              <a:t>Cuando se utiliza como única fuente de agua para el riego:</a:t>
            </a:r>
          </a:p>
          <a:p>
            <a:pPr marL="285750" indent="-285750">
              <a:lnSpc>
                <a:spcPct val="200000"/>
              </a:lnSpc>
              <a:buFont typeface="Arial" panose="020B0604020202020204" pitchFamily="34" charset="0"/>
              <a:buChar char="•"/>
            </a:pPr>
            <a:r>
              <a:rPr lang="es-ES_tradnl" dirty="0"/>
              <a:t>Calidad agronómica del agua </a:t>
            </a:r>
            <a:r>
              <a:rPr lang="es-ES_tradnl" b="1" dirty="0"/>
              <a:t>MUY VARIABLE </a:t>
            </a:r>
            <a:r>
              <a:rPr lang="es-ES_tradnl" dirty="0"/>
              <a:t>estacionalmente.</a:t>
            </a:r>
          </a:p>
          <a:p>
            <a:pPr marL="285750" indent="-285750">
              <a:lnSpc>
                <a:spcPct val="200000"/>
              </a:lnSpc>
              <a:buFont typeface="Arial" panose="020B0604020202020204" pitchFamily="34" charset="0"/>
              <a:buChar char="•"/>
            </a:pPr>
            <a:r>
              <a:rPr lang="es-ES_tradnl" dirty="0"/>
              <a:t>Cambios en el pH </a:t>
            </a:r>
            <a:r>
              <a:rPr lang="es-ES_tradnl" dirty="0">
                <a:sym typeface="Wingdings" panose="05000000000000000000" pitchFamily="2" charset="2"/>
              </a:rPr>
              <a:t> </a:t>
            </a:r>
            <a:r>
              <a:rPr lang="es-ES_tradnl" b="1" dirty="0">
                <a:sym typeface="Wingdings" panose="05000000000000000000" pitchFamily="2" charset="2"/>
              </a:rPr>
              <a:t>puede alterar el equilibrio del suelo</a:t>
            </a:r>
            <a:r>
              <a:rPr lang="es-ES_tradnl" dirty="0">
                <a:sym typeface="Wingdings" panose="05000000000000000000" pitchFamily="2" charset="2"/>
              </a:rPr>
              <a:t>.</a:t>
            </a:r>
          </a:p>
          <a:p>
            <a:pPr marL="285750" indent="-285750">
              <a:lnSpc>
                <a:spcPct val="200000"/>
              </a:lnSpc>
              <a:buFont typeface="Arial" panose="020B0604020202020204" pitchFamily="34" charset="0"/>
              <a:buChar char="•"/>
            </a:pPr>
            <a:r>
              <a:rPr lang="es-ES_tradnl" dirty="0">
                <a:sym typeface="Wingdings" panose="05000000000000000000" pitchFamily="2" charset="2"/>
              </a:rPr>
              <a:t>Exceso de salinidad  </a:t>
            </a:r>
            <a:r>
              <a:rPr lang="es-ES_tradnl" b="1" dirty="0" err="1"/>
              <a:t>CE</a:t>
            </a:r>
            <a:r>
              <a:rPr lang="es-ES_tradnl" b="1" baseline="-25000" dirty="0" err="1"/>
              <a:t>a</a:t>
            </a:r>
            <a:r>
              <a:rPr lang="es-ES_tradnl" b="1" dirty="0"/>
              <a:t> = 1,5 - 5 </a:t>
            </a:r>
            <a:r>
              <a:rPr lang="es-ES_tradnl" b="1" dirty="0" err="1"/>
              <a:t>dS</a:t>
            </a:r>
            <a:r>
              <a:rPr lang="es-ES_tradnl" b="1" dirty="0"/>
              <a:t>/m</a:t>
            </a:r>
          </a:p>
          <a:p>
            <a:pPr marL="285750" indent="-285750">
              <a:lnSpc>
                <a:spcPct val="200000"/>
              </a:lnSpc>
              <a:buFont typeface="Arial" panose="020B0604020202020204" pitchFamily="34" charset="0"/>
              <a:buChar char="•"/>
            </a:pPr>
            <a:r>
              <a:rPr lang="es-ES_tradnl" dirty="0">
                <a:sym typeface="Wingdings" panose="05000000000000000000" pitchFamily="2" charset="2"/>
              </a:rPr>
              <a:t>Toxicidad por iones  </a:t>
            </a:r>
            <a:r>
              <a:rPr lang="es-ES_tradnl" b="1" dirty="0">
                <a:sym typeface="Wingdings" panose="05000000000000000000" pitchFamily="2" charset="2"/>
              </a:rPr>
              <a:t>Cloruro, Sodio y Boro</a:t>
            </a:r>
          </a:p>
          <a:p>
            <a:pPr marL="285750" indent="-285750">
              <a:lnSpc>
                <a:spcPct val="200000"/>
              </a:lnSpc>
              <a:buFont typeface="Arial" panose="020B0604020202020204" pitchFamily="34" charset="0"/>
              <a:buChar char="•"/>
            </a:pPr>
            <a:r>
              <a:rPr lang="es-ES_tradnl" b="1" dirty="0"/>
              <a:t>Composición química del agua muy diferente a las aguas convencionales</a:t>
            </a:r>
            <a:endParaRPr lang="es-ES" b="1" dirty="0"/>
          </a:p>
        </p:txBody>
      </p:sp>
      <p:sp>
        <p:nvSpPr>
          <p:cNvPr id="10" name="CuadroTexto 9">
            <a:extLst>
              <a:ext uri="{FF2B5EF4-FFF2-40B4-BE49-F238E27FC236}">
                <a16:creationId xmlns:a16="http://schemas.microsoft.com/office/drawing/2014/main" id="{50BC25CF-B90B-4E0C-823C-BE9CA4A7FF74}"/>
              </a:ext>
            </a:extLst>
          </p:cNvPr>
          <p:cNvSpPr txBox="1"/>
          <p:nvPr/>
        </p:nvSpPr>
        <p:spPr>
          <a:xfrm>
            <a:off x="1053376" y="5778126"/>
            <a:ext cx="6896403" cy="646331"/>
          </a:xfrm>
          <a:prstGeom prst="rect">
            <a:avLst/>
          </a:prstGeom>
          <a:solidFill>
            <a:srgbClr val="FFCCCC"/>
          </a:solidFill>
          <a:effectLst>
            <a:outerShdw blurRad="63500" sx="102000" sy="102000" algn="ctr" rotWithShape="0">
              <a:prstClr val="black">
                <a:alpha val="40000"/>
              </a:prstClr>
            </a:outerShdw>
          </a:effectLst>
        </p:spPr>
        <p:txBody>
          <a:bodyPr wrap="square" rtlCol="0">
            <a:spAutoFit/>
          </a:bodyPr>
          <a:lstStyle/>
          <a:p>
            <a:pPr algn="ctr"/>
            <a:r>
              <a:rPr lang="es-ES" b="1" dirty="0"/>
              <a:t>ES RECOMENDABLE REALIZAR ANÁLISIS PERIÓDICOS DE LA </a:t>
            </a:r>
          </a:p>
          <a:p>
            <a:pPr algn="ctr"/>
            <a:r>
              <a:rPr lang="es-ES" b="1" dirty="0"/>
              <a:t>COMPOSICIÓN MINERAL DEL AGUA REGENERADA</a:t>
            </a:r>
          </a:p>
        </p:txBody>
      </p:sp>
    </p:spTree>
    <p:extLst>
      <p:ext uri="{BB962C8B-B14F-4D97-AF65-F5344CB8AC3E}">
        <p14:creationId xmlns:p14="http://schemas.microsoft.com/office/powerpoint/2010/main" val="8615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572000" y="1209743"/>
            <a:ext cx="4572000" cy="369332"/>
          </a:xfrm>
          <a:prstGeom prst="rect">
            <a:avLst/>
          </a:prstGeom>
        </p:spPr>
        <p:txBody>
          <a:bodyPr>
            <a:spAutoFit/>
          </a:bodyPr>
          <a:lstStyle/>
          <a:p>
            <a:endParaRPr lang="es-ES" dirty="0"/>
          </a:p>
        </p:txBody>
      </p:sp>
      <p:grpSp>
        <p:nvGrpSpPr>
          <p:cNvPr id="16" name="Grupo 15"/>
          <p:cNvGrpSpPr/>
          <p:nvPr/>
        </p:nvGrpSpPr>
        <p:grpSpPr>
          <a:xfrm>
            <a:off x="1605774" y="1976319"/>
            <a:ext cx="5898997" cy="1175683"/>
            <a:chOff x="1605774" y="2613765"/>
            <a:chExt cx="5898997" cy="1175683"/>
          </a:xfrm>
        </p:grpSpPr>
        <p:sp>
          <p:nvSpPr>
            <p:cNvPr id="8" name="Rectángulo 7"/>
            <p:cNvSpPr/>
            <p:nvPr/>
          </p:nvSpPr>
          <p:spPr>
            <a:xfrm>
              <a:off x="1605774" y="3081562"/>
              <a:ext cx="5898997" cy="707886"/>
            </a:xfrm>
            <a:prstGeom prst="rect">
              <a:avLst/>
            </a:prstGeom>
            <a:solidFill>
              <a:schemeClr val="accent1">
                <a:lumMod val="20000"/>
                <a:lumOff val="80000"/>
              </a:schemeClr>
            </a:solidFill>
            <a:effectLst>
              <a:outerShdw blurRad="63500" sx="102000" sy="102000" algn="ctr" rotWithShape="0">
                <a:prstClr val="black">
                  <a:alpha val="40000"/>
                </a:prstClr>
              </a:outerShdw>
            </a:effectLst>
          </p:spPr>
          <p:txBody>
            <a:bodyPr wrap="square">
              <a:spAutoFit/>
            </a:bodyPr>
            <a:lstStyle/>
            <a:p>
              <a:pPr algn="ctr"/>
              <a:r>
                <a:rPr lang="es-ES_tradnl" sz="4000" b="1" dirty="0"/>
                <a:t>Nueva cultura del agua</a:t>
              </a:r>
              <a:endParaRPr lang="es-ES" sz="4000" b="1" dirty="0"/>
            </a:p>
          </p:txBody>
        </p:sp>
        <p:sp>
          <p:nvSpPr>
            <p:cNvPr id="9" name="Flecha abajo 8"/>
            <p:cNvSpPr/>
            <p:nvPr/>
          </p:nvSpPr>
          <p:spPr>
            <a:xfrm>
              <a:off x="4445153" y="2613765"/>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7" name="Grupo 16"/>
          <p:cNvGrpSpPr/>
          <p:nvPr/>
        </p:nvGrpSpPr>
        <p:grpSpPr>
          <a:xfrm>
            <a:off x="4799322" y="3325512"/>
            <a:ext cx="3762786" cy="1236716"/>
            <a:chOff x="3674734" y="3801951"/>
            <a:chExt cx="3762786" cy="1236716"/>
          </a:xfrm>
        </p:grpSpPr>
        <p:sp>
          <p:nvSpPr>
            <p:cNvPr id="4" name="CuadroTexto 3"/>
            <p:cNvSpPr txBox="1"/>
            <p:nvPr/>
          </p:nvSpPr>
          <p:spPr>
            <a:xfrm>
              <a:off x="3674734" y="4330781"/>
              <a:ext cx="3762786"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s-ES_tradnl" sz="2000" b="1" dirty="0"/>
                <a:t>FUENTES ALTERNATIVAS DE AGUA PARA EL RIEGO AGRÍCOLA</a:t>
              </a:r>
              <a:endParaRPr lang="es-ES" sz="2000" b="1" dirty="0"/>
            </a:p>
          </p:txBody>
        </p:sp>
        <p:sp>
          <p:nvSpPr>
            <p:cNvPr id="10" name="Flecha abajo 9"/>
            <p:cNvSpPr/>
            <p:nvPr/>
          </p:nvSpPr>
          <p:spPr>
            <a:xfrm>
              <a:off x="4993400" y="3801951"/>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24" name="Grupo 23"/>
          <p:cNvGrpSpPr/>
          <p:nvPr/>
        </p:nvGrpSpPr>
        <p:grpSpPr>
          <a:xfrm>
            <a:off x="351041" y="4665699"/>
            <a:ext cx="8457872" cy="1884213"/>
            <a:chOff x="180747" y="4675789"/>
            <a:chExt cx="8457872" cy="1884213"/>
          </a:xfrm>
        </p:grpSpPr>
        <p:grpSp>
          <p:nvGrpSpPr>
            <p:cNvPr id="23" name="Grupo 22"/>
            <p:cNvGrpSpPr/>
            <p:nvPr/>
          </p:nvGrpSpPr>
          <p:grpSpPr>
            <a:xfrm>
              <a:off x="180747" y="4675789"/>
              <a:ext cx="8457872" cy="1161301"/>
              <a:chOff x="180747" y="4675789"/>
              <a:chExt cx="8457872" cy="1161301"/>
            </a:xfrm>
          </p:grpSpPr>
          <p:grpSp>
            <p:nvGrpSpPr>
              <p:cNvPr id="19" name="Grupo 18"/>
              <p:cNvGrpSpPr/>
              <p:nvPr/>
            </p:nvGrpSpPr>
            <p:grpSpPr>
              <a:xfrm>
                <a:off x="180747" y="4918609"/>
                <a:ext cx="4606839" cy="918481"/>
                <a:chOff x="180747" y="4918609"/>
                <a:chExt cx="4606839" cy="918481"/>
              </a:xfrm>
            </p:grpSpPr>
            <p:sp>
              <p:nvSpPr>
                <p:cNvPr id="11" name="Flecha abajo 10"/>
                <p:cNvSpPr/>
                <p:nvPr/>
              </p:nvSpPr>
              <p:spPr>
                <a:xfrm rot="2973731">
                  <a:off x="4110357" y="4566956"/>
                  <a:ext cx="208341" cy="911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180747" y="5436980"/>
                  <a:ext cx="4606839" cy="400110"/>
                </a:xfrm>
                <a:prstGeom prst="rect">
                  <a:avLst/>
                </a:prstGeom>
                <a:solidFill>
                  <a:schemeClr val="bg2">
                    <a:lumMod val="90000"/>
                  </a:schemeClr>
                </a:solidFill>
                <a:effectLst>
                  <a:outerShdw blurRad="63500" sx="102000" sy="102000" algn="ctr" rotWithShape="0">
                    <a:prstClr val="black">
                      <a:alpha val="40000"/>
                    </a:prstClr>
                  </a:outerShdw>
                </a:effectLst>
              </p:spPr>
              <p:txBody>
                <a:bodyPr wrap="none" rtlCol="0">
                  <a:spAutoFit/>
                </a:bodyPr>
                <a:lstStyle/>
                <a:p>
                  <a:r>
                    <a:rPr lang="es-ES_tradnl" sz="2000" b="1" dirty="0"/>
                    <a:t>REUTILIZACIÓN DE AGUAS REGENERADAS</a:t>
                  </a:r>
                  <a:endParaRPr lang="es-ES" sz="2000" b="1" dirty="0"/>
                </a:p>
              </p:txBody>
            </p:sp>
          </p:grpSp>
          <p:grpSp>
            <p:nvGrpSpPr>
              <p:cNvPr id="20" name="Grupo 19"/>
              <p:cNvGrpSpPr/>
              <p:nvPr/>
            </p:nvGrpSpPr>
            <p:grpSpPr>
              <a:xfrm>
                <a:off x="5229672" y="4675789"/>
                <a:ext cx="3408947" cy="1161301"/>
                <a:chOff x="5229672" y="4675789"/>
                <a:chExt cx="3408947" cy="1161301"/>
              </a:xfrm>
            </p:grpSpPr>
            <p:sp>
              <p:nvSpPr>
                <p:cNvPr id="13" name="Flecha abajo 12"/>
                <p:cNvSpPr/>
                <p:nvPr/>
              </p:nvSpPr>
              <p:spPr>
                <a:xfrm rot="18900000" flipH="1">
                  <a:off x="6704363" y="4675789"/>
                  <a:ext cx="174583" cy="642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5229672" y="5436980"/>
                  <a:ext cx="3408947" cy="400110"/>
                </a:xfrm>
                <a:prstGeom prst="rect">
                  <a:avLst/>
                </a:prstGeom>
                <a:solidFill>
                  <a:srgbClr val="FFCC00"/>
                </a:solidFill>
                <a:effectLst>
                  <a:outerShdw blurRad="63500" sx="102000" sy="102000" algn="ctr" rotWithShape="0">
                    <a:prstClr val="black">
                      <a:alpha val="40000"/>
                    </a:prstClr>
                  </a:outerShdw>
                </a:effectLst>
              </p:spPr>
              <p:txBody>
                <a:bodyPr wrap="none" rtlCol="0">
                  <a:spAutoFit/>
                </a:bodyPr>
                <a:lstStyle/>
                <a:p>
                  <a:r>
                    <a:rPr lang="es-ES_tradnl" sz="2000" b="1" dirty="0"/>
                    <a:t>AGUA MARINA DESALINIZADA</a:t>
                  </a:r>
                  <a:endParaRPr lang="es-ES" sz="2000" b="1" dirty="0"/>
                </a:p>
              </p:txBody>
            </p:sp>
          </p:grpSp>
        </p:grpSp>
        <p:sp>
          <p:nvSpPr>
            <p:cNvPr id="15" name="CuadroTexto 14"/>
            <p:cNvSpPr txBox="1"/>
            <p:nvPr/>
          </p:nvSpPr>
          <p:spPr>
            <a:xfrm>
              <a:off x="478119" y="6098337"/>
              <a:ext cx="7788286" cy="461665"/>
            </a:xfrm>
            <a:prstGeom prst="rect">
              <a:avLst/>
            </a:prstGeom>
            <a:solidFill>
              <a:srgbClr val="FFCCFF"/>
            </a:solidFill>
            <a:effectLst>
              <a:outerShdw blurRad="63500" sx="102000" sy="102000" algn="ctr" rotWithShape="0">
                <a:prstClr val="black">
                  <a:alpha val="40000"/>
                </a:prstClr>
              </a:outerShdw>
            </a:effectLst>
          </p:spPr>
          <p:txBody>
            <a:bodyPr wrap="none" rtlCol="0">
              <a:spAutoFit/>
            </a:bodyPr>
            <a:lstStyle/>
            <a:p>
              <a:r>
                <a:rPr lang="es-ES_tradnl" sz="2400" b="1" dirty="0"/>
                <a:t>PHJ 2015-2021 </a:t>
              </a:r>
              <a:r>
                <a:rPr lang="es-ES_tradnl" sz="2400" b="1" dirty="0">
                  <a:sym typeface="Wingdings" panose="05000000000000000000" pitchFamily="2" charset="2"/>
                </a:rPr>
                <a:t>  250 hm</a:t>
              </a:r>
              <a:r>
                <a:rPr lang="es-ES_tradnl" sz="2400" b="1" baseline="30000" dirty="0">
                  <a:sym typeface="Wingdings" panose="05000000000000000000" pitchFamily="2" charset="2"/>
                </a:rPr>
                <a:t>3</a:t>
              </a:r>
              <a:r>
                <a:rPr lang="es-ES_tradnl" sz="2400" b="1" dirty="0">
                  <a:sym typeface="Wingdings" panose="05000000000000000000" pitchFamily="2" charset="2"/>
                </a:rPr>
                <a:t>/año recursos no convencionales</a:t>
              </a:r>
              <a:endParaRPr lang="es-ES" sz="2400" b="1" dirty="0"/>
            </a:p>
          </p:txBody>
        </p:sp>
      </p:grpSp>
      <p:sp>
        <p:nvSpPr>
          <p:cNvPr id="27" name="Rectángulo 26">
            <a:extLst>
              <a:ext uri="{FF2B5EF4-FFF2-40B4-BE49-F238E27FC236}">
                <a16:creationId xmlns:a16="http://schemas.microsoft.com/office/drawing/2014/main" id="{C98F5EED-A64B-4BE4-8999-596DE3F0FFA0}"/>
              </a:ext>
            </a:extLst>
          </p:cNvPr>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4612D217-C513-488B-B3F0-BD652F1DA721}"/>
              </a:ext>
            </a:extLst>
          </p:cNvPr>
          <p:cNvSpPr/>
          <p:nvPr/>
        </p:nvSpPr>
        <p:spPr>
          <a:xfrm>
            <a:off x="5111015" y="5051868"/>
            <a:ext cx="3945296" cy="929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70704" y="90081"/>
            <a:ext cx="7644809" cy="584775"/>
          </a:xfrm>
          <a:prstGeom prst="rect">
            <a:avLst/>
          </a:prstGeom>
          <a:noFill/>
        </p:spPr>
        <p:txBody>
          <a:bodyPr wrap="square" rtlCol="0">
            <a:spAutoFit/>
          </a:bodyPr>
          <a:lstStyle/>
          <a:p>
            <a:pPr algn="ctr"/>
            <a:r>
              <a:rPr lang="es-ES_tradnl" sz="3200" b="1" dirty="0"/>
              <a:t>Directiva UE 2000/60/CE - “Marco del Agua”</a:t>
            </a:r>
            <a:endParaRPr lang="es-ES" sz="3200" b="1" dirty="0"/>
          </a:p>
        </p:txBody>
      </p:sp>
      <p:sp>
        <p:nvSpPr>
          <p:cNvPr id="3" name="CuadroTexto 2">
            <a:extLst>
              <a:ext uri="{FF2B5EF4-FFF2-40B4-BE49-F238E27FC236}">
                <a16:creationId xmlns:a16="http://schemas.microsoft.com/office/drawing/2014/main" id="{CE0E8032-6F4D-4CC6-971F-B7D1DBF0E308}"/>
              </a:ext>
            </a:extLst>
          </p:cNvPr>
          <p:cNvSpPr txBox="1"/>
          <p:nvPr/>
        </p:nvSpPr>
        <p:spPr>
          <a:xfrm>
            <a:off x="120359" y="956979"/>
            <a:ext cx="8944436" cy="954107"/>
          </a:xfrm>
          <a:prstGeom prst="rect">
            <a:avLst/>
          </a:prstGeom>
          <a:solidFill>
            <a:srgbClr val="FFFFCC"/>
          </a:solidFill>
          <a:effectLst>
            <a:outerShdw blurRad="63500" sx="102000" sy="102000" algn="ctr" rotWithShape="0">
              <a:prstClr val="black">
                <a:alpha val="40000"/>
              </a:prstClr>
            </a:outerShdw>
          </a:effectLst>
        </p:spPr>
        <p:txBody>
          <a:bodyPr wrap="none" rtlCol="0">
            <a:spAutoFit/>
          </a:bodyPr>
          <a:lstStyle/>
          <a:p>
            <a:pPr algn="ctr"/>
            <a:r>
              <a:rPr lang="es-ES" sz="3200" b="1" dirty="0"/>
              <a:t>Gestión sostenible del agua</a:t>
            </a:r>
          </a:p>
          <a:p>
            <a:pPr algn="ctr"/>
            <a:r>
              <a:rPr lang="es-ES" sz="2400" dirty="0"/>
              <a:t>Atender la demanda </a:t>
            </a:r>
            <a:r>
              <a:rPr lang="es-ES" sz="2400" b="1" i="1" dirty="0"/>
              <a:t>vs</a:t>
            </a:r>
            <a:r>
              <a:rPr lang="es-ES" sz="2400" dirty="0"/>
              <a:t> Proteger las aguas superficiales y subterráneas</a:t>
            </a:r>
          </a:p>
        </p:txBody>
      </p:sp>
      <p:grpSp>
        <p:nvGrpSpPr>
          <p:cNvPr id="22" name="Grupo 21">
            <a:extLst>
              <a:ext uri="{FF2B5EF4-FFF2-40B4-BE49-F238E27FC236}">
                <a16:creationId xmlns:a16="http://schemas.microsoft.com/office/drawing/2014/main" id="{E123B8A5-B287-48AC-AC72-70D22888DE64}"/>
              </a:ext>
            </a:extLst>
          </p:cNvPr>
          <p:cNvGrpSpPr/>
          <p:nvPr/>
        </p:nvGrpSpPr>
        <p:grpSpPr>
          <a:xfrm>
            <a:off x="866899" y="3325512"/>
            <a:ext cx="2861953" cy="1167843"/>
            <a:chOff x="866899" y="3325512"/>
            <a:chExt cx="2861953" cy="1167843"/>
          </a:xfrm>
        </p:grpSpPr>
        <p:sp>
          <p:nvSpPr>
            <p:cNvPr id="21" name="CuadroTexto 20">
              <a:extLst>
                <a:ext uri="{FF2B5EF4-FFF2-40B4-BE49-F238E27FC236}">
                  <a16:creationId xmlns:a16="http://schemas.microsoft.com/office/drawing/2014/main" id="{589F22F7-AEB4-49E9-BED1-25AA3C0DCD4E}"/>
                </a:ext>
              </a:extLst>
            </p:cNvPr>
            <p:cNvSpPr txBox="1"/>
            <p:nvPr/>
          </p:nvSpPr>
          <p:spPr>
            <a:xfrm>
              <a:off x="866899" y="3785469"/>
              <a:ext cx="2861953" cy="707886"/>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s-ES" sz="2000" b="1" dirty="0"/>
                <a:t>Ahorro y eficiencia del uso del agua</a:t>
              </a:r>
            </a:p>
          </p:txBody>
        </p:sp>
        <p:sp>
          <p:nvSpPr>
            <p:cNvPr id="29" name="Flecha abajo 8">
              <a:extLst>
                <a:ext uri="{FF2B5EF4-FFF2-40B4-BE49-F238E27FC236}">
                  <a16:creationId xmlns:a16="http://schemas.microsoft.com/office/drawing/2014/main" id="{69F46953-B0B0-4057-BF5A-92D30C2039D2}"/>
                </a:ext>
              </a:extLst>
            </p:cNvPr>
            <p:cNvSpPr/>
            <p:nvPr/>
          </p:nvSpPr>
          <p:spPr>
            <a:xfrm>
              <a:off x="2427138" y="3325512"/>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0667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6" name="Grupo 25"/>
          <p:cNvGrpSpPr/>
          <p:nvPr/>
        </p:nvGrpSpPr>
        <p:grpSpPr>
          <a:xfrm>
            <a:off x="75860" y="797442"/>
            <a:ext cx="4375060" cy="4716224"/>
            <a:chOff x="5095282" y="1415869"/>
            <a:chExt cx="4375060" cy="4716224"/>
          </a:xfrm>
        </p:grpSpPr>
        <p:pic>
          <p:nvPicPr>
            <p:cNvPr id="27" name="Picture 4" descr="Resultado de imagen de mapa comunidad valenciana"/>
            <p:cNvPicPr>
              <a:picLocks noChangeAspect="1" noChangeArrowheads="1"/>
            </p:cNvPicPr>
            <p:nvPr/>
          </p:nvPicPr>
          <p:blipFill rotWithShape="1">
            <a:blip r:embed="rId3">
              <a:extLst>
                <a:ext uri="{28A0092B-C50C-407E-A947-70E740481C1C}">
                  <a14:useLocalDpi xmlns:a14="http://schemas.microsoft.com/office/drawing/2010/main" val="0"/>
                </a:ext>
              </a:extLst>
            </a:blip>
            <a:srcRect l="12373"/>
            <a:stretch/>
          </p:blipFill>
          <p:spPr bwMode="auto">
            <a:xfrm>
              <a:off x="5095282" y="1415869"/>
              <a:ext cx="2503878" cy="4377321"/>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6973521" y="2300549"/>
              <a:ext cx="1971374" cy="338554"/>
            </a:xfrm>
            <a:prstGeom prst="rect">
              <a:avLst/>
            </a:prstGeom>
            <a:noFill/>
          </p:spPr>
          <p:txBody>
            <a:bodyPr wrap="none" rtlCol="0">
              <a:spAutoFit/>
            </a:bodyPr>
            <a:lstStyle/>
            <a:p>
              <a:r>
                <a:rPr lang="es-ES_tradnl" sz="1600" b="1" dirty="0"/>
                <a:t>Oropesa:</a:t>
              </a:r>
              <a:r>
                <a:rPr lang="es-ES_tradnl" sz="1600" dirty="0"/>
                <a:t> 18 hm</a:t>
              </a:r>
              <a:r>
                <a:rPr lang="es-ES_tradnl" sz="1600" baseline="30000" dirty="0"/>
                <a:t>3</a:t>
              </a:r>
              <a:r>
                <a:rPr lang="es-ES_tradnl" sz="1600" dirty="0"/>
                <a:t>/año</a:t>
              </a:r>
              <a:endParaRPr lang="es-ES" sz="1600" dirty="0"/>
            </a:p>
          </p:txBody>
        </p:sp>
        <p:sp>
          <p:nvSpPr>
            <p:cNvPr id="29" name="Elipse 28"/>
            <p:cNvSpPr/>
            <p:nvPr/>
          </p:nvSpPr>
          <p:spPr>
            <a:xfrm>
              <a:off x="6717707" y="2410784"/>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0" name="Elipse 29"/>
            <p:cNvSpPr/>
            <p:nvPr/>
          </p:nvSpPr>
          <p:spPr>
            <a:xfrm>
              <a:off x="6550705" y="2701407"/>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1" name="CuadroTexto 30"/>
            <p:cNvSpPr txBox="1"/>
            <p:nvPr/>
          </p:nvSpPr>
          <p:spPr>
            <a:xfrm>
              <a:off x="6727413" y="2591168"/>
              <a:ext cx="2105000" cy="338554"/>
            </a:xfrm>
            <a:prstGeom prst="rect">
              <a:avLst/>
            </a:prstGeom>
            <a:noFill/>
          </p:spPr>
          <p:txBody>
            <a:bodyPr wrap="none" rtlCol="0">
              <a:spAutoFit/>
            </a:bodyPr>
            <a:lstStyle/>
            <a:p>
              <a:r>
                <a:rPr lang="es-ES_tradnl" sz="1600" b="1" dirty="0" err="1"/>
                <a:t>Moncófar</a:t>
              </a:r>
              <a:r>
                <a:rPr lang="es-ES_tradnl" sz="1600" b="1" dirty="0"/>
                <a:t>:</a:t>
              </a:r>
              <a:r>
                <a:rPr lang="es-ES_tradnl" sz="1600" dirty="0"/>
                <a:t> 10 hm</a:t>
              </a:r>
              <a:r>
                <a:rPr lang="es-ES_tradnl" sz="1600" baseline="30000" dirty="0"/>
                <a:t>3</a:t>
              </a:r>
              <a:r>
                <a:rPr lang="es-ES_tradnl" sz="1600" dirty="0"/>
                <a:t>/año</a:t>
              </a:r>
              <a:endParaRPr lang="es-ES" sz="1600" dirty="0"/>
            </a:p>
          </p:txBody>
        </p:sp>
        <p:sp>
          <p:nvSpPr>
            <p:cNvPr id="32" name="Elipse 31"/>
            <p:cNvSpPr/>
            <p:nvPr/>
          </p:nvSpPr>
          <p:spPr>
            <a:xfrm>
              <a:off x="6381633" y="3108994"/>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3" name="CuadroTexto 32"/>
            <p:cNvSpPr txBox="1"/>
            <p:nvPr/>
          </p:nvSpPr>
          <p:spPr>
            <a:xfrm>
              <a:off x="6557291" y="2998755"/>
              <a:ext cx="1861792" cy="338554"/>
            </a:xfrm>
            <a:prstGeom prst="rect">
              <a:avLst/>
            </a:prstGeom>
            <a:noFill/>
          </p:spPr>
          <p:txBody>
            <a:bodyPr wrap="none" rtlCol="0">
              <a:spAutoFit/>
            </a:bodyPr>
            <a:lstStyle/>
            <a:p>
              <a:r>
                <a:rPr lang="es-ES_tradnl" sz="1600" b="1" dirty="0"/>
                <a:t>Sagunto:</a:t>
              </a:r>
              <a:r>
                <a:rPr lang="es-ES_tradnl" sz="1600" dirty="0"/>
                <a:t> 8 hm</a:t>
              </a:r>
              <a:r>
                <a:rPr lang="es-ES_tradnl" sz="1600" baseline="30000" dirty="0"/>
                <a:t>3</a:t>
              </a:r>
              <a:r>
                <a:rPr lang="es-ES_tradnl" sz="1600" dirty="0"/>
                <a:t>/año</a:t>
              </a:r>
              <a:endParaRPr lang="es-ES" sz="1600" dirty="0"/>
            </a:p>
          </p:txBody>
        </p:sp>
        <p:sp>
          <p:nvSpPr>
            <p:cNvPr id="34" name="Elipse 33"/>
            <p:cNvSpPr/>
            <p:nvPr/>
          </p:nvSpPr>
          <p:spPr>
            <a:xfrm>
              <a:off x="6900653" y="4228957"/>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34"/>
            <p:cNvSpPr/>
            <p:nvPr/>
          </p:nvSpPr>
          <p:spPr>
            <a:xfrm>
              <a:off x="7053053" y="4381357"/>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35"/>
            <p:cNvSpPr/>
            <p:nvPr/>
          </p:nvSpPr>
          <p:spPr>
            <a:xfrm>
              <a:off x="6401195" y="4802119"/>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36"/>
            <p:cNvSpPr/>
            <p:nvPr/>
          </p:nvSpPr>
          <p:spPr>
            <a:xfrm>
              <a:off x="6234193" y="4972353"/>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37"/>
            <p:cNvSpPr/>
            <p:nvPr/>
          </p:nvSpPr>
          <p:spPr>
            <a:xfrm>
              <a:off x="6214631" y="5068159"/>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38"/>
            <p:cNvSpPr/>
            <p:nvPr/>
          </p:nvSpPr>
          <p:spPr>
            <a:xfrm>
              <a:off x="6047629" y="5430674"/>
              <a:ext cx="167002" cy="14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CuadroTexto 39"/>
            <p:cNvSpPr txBox="1"/>
            <p:nvPr/>
          </p:nvSpPr>
          <p:spPr>
            <a:xfrm>
              <a:off x="6986905" y="3951133"/>
              <a:ext cx="2483437" cy="338554"/>
            </a:xfrm>
            <a:prstGeom prst="rect">
              <a:avLst/>
            </a:prstGeom>
            <a:noFill/>
          </p:spPr>
          <p:txBody>
            <a:bodyPr wrap="none" rtlCol="0">
              <a:spAutoFit/>
            </a:bodyPr>
            <a:lstStyle/>
            <a:p>
              <a:r>
                <a:rPr lang="es-ES_tradnl" sz="1600" b="1" dirty="0" err="1"/>
                <a:t>Dénia-Racons</a:t>
              </a:r>
              <a:r>
                <a:rPr lang="es-ES_tradnl" sz="1600" b="1" dirty="0"/>
                <a:t>:</a:t>
              </a:r>
              <a:r>
                <a:rPr lang="es-ES_tradnl" sz="1600" dirty="0"/>
                <a:t> 7,3 hm</a:t>
              </a:r>
              <a:r>
                <a:rPr lang="es-ES_tradnl" sz="1600" baseline="30000" dirty="0"/>
                <a:t>3</a:t>
              </a:r>
              <a:r>
                <a:rPr lang="es-ES_tradnl" sz="1600" dirty="0"/>
                <a:t>/año</a:t>
              </a:r>
              <a:endParaRPr lang="es-ES" sz="1600" dirty="0"/>
            </a:p>
          </p:txBody>
        </p:sp>
        <p:sp>
          <p:nvSpPr>
            <p:cNvPr id="41" name="CuadroTexto 40"/>
            <p:cNvSpPr txBox="1"/>
            <p:nvPr/>
          </p:nvSpPr>
          <p:spPr>
            <a:xfrm>
              <a:off x="7220055" y="4271118"/>
              <a:ext cx="1772152" cy="338554"/>
            </a:xfrm>
            <a:prstGeom prst="rect">
              <a:avLst/>
            </a:prstGeom>
            <a:noFill/>
          </p:spPr>
          <p:txBody>
            <a:bodyPr wrap="none" rtlCol="0">
              <a:spAutoFit/>
            </a:bodyPr>
            <a:lstStyle/>
            <a:p>
              <a:r>
                <a:rPr lang="es-ES_tradnl" sz="1600" b="1" dirty="0" err="1"/>
                <a:t>Jávea</a:t>
              </a:r>
              <a:r>
                <a:rPr lang="es-ES_tradnl" sz="1600" b="1" dirty="0"/>
                <a:t>:</a:t>
              </a:r>
              <a:r>
                <a:rPr lang="es-ES_tradnl" sz="1600" dirty="0"/>
                <a:t> 9,5 hm</a:t>
              </a:r>
              <a:r>
                <a:rPr lang="es-ES_tradnl" sz="1600" baseline="30000" dirty="0"/>
                <a:t>3</a:t>
              </a:r>
              <a:r>
                <a:rPr lang="es-ES_tradnl" sz="1600" dirty="0"/>
                <a:t>/año</a:t>
              </a:r>
              <a:endParaRPr lang="es-ES" sz="1600" dirty="0"/>
            </a:p>
          </p:txBody>
        </p:sp>
        <p:sp>
          <p:nvSpPr>
            <p:cNvPr id="42" name="CuadroTexto 41"/>
            <p:cNvSpPr txBox="1"/>
            <p:nvPr/>
          </p:nvSpPr>
          <p:spPr>
            <a:xfrm>
              <a:off x="6609038" y="4655206"/>
              <a:ext cx="2227982" cy="338554"/>
            </a:xfrm>
            <a:prstGeom prst="rect">
              <a:avLst/>
            </a:prstGeom>
            <a:noFill/>
          </p:spPr>
          <p:txBody>
            <a:bodyPr wrap="none" rtlCol="0">
              <a:spAutoFit/>
            </a:bodyPr>
            <a:lstStyle/>
            <a:p>
              <a:r>
                <a:rPr lang="es-ES_tradnl" sz="1600" b="1" dirty="0" err="1"/>
                <a:t>Muchamiel</a:t>
              </a:r>
              <a:r>
                <a:rPr lang="es-ES_tradnl" sz="1600" b="1" dirty="0"/>
                <a:t>:</a:t>
              </a:r>
              <a:r>
                <a:rPr lang="es-ES_tradnl" sz="1600" dirty="0"/>
                <a:t> 18 hm</a:t>
              </a:r>
              <a:r>
                <a:rPr lang="es-ES_tradnl" sz="1600" baseline="30000" dirty="0"/>
                <a:t>3</a:t>
              </a:r>
              <a:r>
                <a:rPr lang="es-ES_tradnl" sz="1600" dirty="0"/>
                <a:t>/año</a:t>
              </a:r>
              <a:endParaRPr lang="es-ES" sz="1600" dirty="0"/>
            </a:p>
          </p:txBody>
        </p:sp>
        <p:sp>
          <p:nvSpPr>
            <p:cNvPr id="43" name="CuadroTexto 42"/>
            <p:cNvSpPr txBox="1"/>
            <p:nvPr/>
          </p:nvSpPr>
          <p:spPr>
            <a:xfrm>
              <a:off x="6414386" y="4893895"/>
              <a:ext cx="2062039" cy="338554"/>
            </a:xfrm>
            <a:prstGeom prst="rect">
              <a:avLst/>
            </a:prstGeom>
            <a:noFill/>
          </p:spPr>
          <p:txBody>
            <a:bodyPr wrap="none" rtlCol="0">
              <a:spAutoFit/>
            </a:bodyPr>
            <a:lstStyle/>
            <a:p>
              <a:r>
                <a:rPr lang="es-ES_tradnl" sz="1600" b="1" dirty="0"/>
                <a:t>Alicante I:</a:t>
              </a:r>
              <a:r>
                <a:rPr lang="es-ES_tradnl" sz="1600" dirty="0"/>
                <a:t> 24 hm</a:t>
              </a:r>
              <a:r>
                <a:rPr lang="es-ES_tradnl" sz="1600" baseline="30000" dirty="0"/>
                <a:t>3</a:t>
              </a:r>
              <a:r>
                <a:rPr lang="es-ES_tradnl" sz="1600" dirty="0"/>
                <a:t>/año</a:t>
              </a:r>
              <a:endParaRPr lang="es-ES" sz="1600" dirty="0"/>
            </a:p>
          </p:txBody>
        </p:sp>
        <p:sp>
          <p:nvSpPr>
            <p:cNvPr id="44" name="CuadroTexto 43"/>
            <p:cNvSpPr txBox="1"/>
            <p:nvPr/>
          </p:nvSpPr>
          <p:spPr>
            <a:xfrm>
              <a:off x="6317694" y="5108916"/>
              <a:ext cx="2116541" cy="338554"/>
            </a:xfrm>
            <a:prstGeom prst="rect">
              <a:avLst/>
            </a:prstGeom>
            <a:noFill/>
          </p:spPr>
          <p:txBody>
            <a:bodyPr wrap="none" rtlCol="0">
              <a:spAutoFit/>
            </a:bodyPr>
            <a:lstStyle/>
            <a:p>
              <a:r>
                <a:rPr lang="es-ES_tradnl" sz="1600" b="1" dirty="0"/>
                <a:t>Alicante II:</a:t>
              </a:r>
              <a:r>
                <a:rPr lang="es-ES_tradnl" sz="1600" dirty="0"/>
                <a:t> 24 hm</a:t>
              </a:r>
              <a:r>
                <a:rPr lang="es-ES_tradnl" sz="1600" baseline="30000" dirty="0"/>
                <a:t>3</a:t>
              </a:r>
              <a:r>
                <a:rPr lang="es-ES_tradnl" sz="1600" dirty="0"/>
                <a:t>/año</a:t>
              </a:r>
              <a:endParaRPr lang="es-ES" sz="1600" dirty="0"/>
            </a:p>
          </p:txBody>
        </p:sp>
        <p:sp>
          <p:nvSpPr>
            <p:cNvPr id="45" name="CuadroTexto 44"/>
            <p:cNvSpPr txBox="1"/>
            <p:nvPr/>
          </p:nvSpPr>
          <p:spPr>
            <a:xfrm>
              <a:off x="6131130" y="5547318"/>
              <a:ext cx="2777171" cy="584775"/>
            </a:xfrm>
            <a:prstGeom prst="rect">
              <a:avLst/>
            </a:prstGeom>
            <a:noFill/>
          </p:spPr>
          <p:txBody>
            <a:bodyPr wrap="none" rtlCol="0">
              <a:spAutoFit/>
            </a:bodyPr>
            <a:lstStyle/>
            <a:p>
              <a:r>
                <a:rPr lang="es-ES_tradnl" sz="1600" b="1" dirty="0"/>
                <a:t>Torrevieja:</a:t>
              </a:r>
              <a:r>
                <a:rPr lang="es-ES_tradnl" sz="1600" dirty="0"/>
                <a:t> 80 hm</a:t>
              </a:r>
              <a:r>
                <a:rPr lang="es-ES_tradnl" sz="1600" baseline="30000" dirty="0"/>
                <a:t>3</a:t>
              </a:r>
              <a:r>
                <a:rPr lang="es-ES_tradnl" sz="1600" dirty="0"/>
                <a:t>/año</a:t>
              </a:r>
            </a:p>
            <a:p>
              <a:r>
                <a:rPr lang="es-ES_tradnl" sz="1600" dirty="0"/>
                <a:t>	</a:t>
              </a:r>
              <a:r>
                <a:rPr lang="es-ES_tradnl" sz="1200" dirty="0"/>
                <a:t>(ampliable a 120 hm</a:t>
              </a:r>
              <a:r>
                <a:rPr lang="es-ES_tradnl" sz="1200" baseline="30000" dirty="0"/>
                <a:t>3</a:t>
              </a:r>
              <a:r>
                <a:rPr lang="es-ES_tradnl" sz="1200" dirty="0"/>
                <a:t>/año)</a:t>
              </a:r>
              <a:endParaRPr lang="es-ES" sz="1200" dirty="0"/>
            </a:p>
          </p:txBody>
        </p:sp>
      </p:grpSp>
      <p:grpSp>
        <p:nvGrpSpPr>
          <p:cNvPr id="19" name="Grupo 18">
            <a:extLst>
              <a:ext uri="{FF2B5EF4-FFF2-40B4-BE49-F238E27FC236}">
                <a16:creationId xmlns:a16="http://schemas.microsoft.com/office/drawing/2014/main" id="{95E369F5-4E97-4073-A0A0-2F5F59918AAC}"/>
              </a:ext>
            </a:extLst>
          </p:cNvPr>
          <p:cNvGrpSpPr/>
          <p:nvPr/>
        </p:nvGrpSpPr>
        <p:grpSpPr>
          <a:xfrm>
            <a:off x="4472811" y="3495915"/>
            <a:ext cx="4724344" cy="3338885"/>
            <a:chOff x="4472811" y="3495915"/>
            <a:chExt cx="4724344" cy="3338885"/>
          </a:xfrm>
        </p:grpSpPr>
        <p:sp>
          <p:nvSpPr>
            <p:cNvPr id="12" name="CuadroTexto 11"/>
            <p:cNvSpPr txBox="1"/>
            <p:nvPr/>
          </p:nvSpPr>
          <p:spPr>
            <a:xfrm>
              <a:off x="7690524" y="6527023"/>
              <a:ext cx="1506631" cy="307777"/>
            </a:xfrm>
            <a:prstGeom prst="rect">
              <a:avLst/>
            </a:prstGeom>
            <a:noFill/>
          </p:spPr>
          <p:txBody>
            <a:bodyPr wrap="none" rtlCol="0">
              <a:spAutoFit/>
            </a:bodyPr>
            <a:lstStyle/>
            <a:p>
              <a:r>
                <a:rPr lang="es-ES_tradnl" sz="1400" dirty="0"/>
                <a:t>(ACUAMED, 2019)</a:t>
              </a:r>
              <a:endParaRPr lang="es-ES" sz="1400" dirty="0"/>
            </a:p>
          </p:txBody>
        </p:sp>
        <p:grpSp>
          <p:nvGrpSpPr>
            <p:cNvPr id="3" name="Grupo 2">
              <a:extLst>
                <a:ext uri="{FF2B5EF4-FFF2-40B4-BE49-F238E27FC236}">
                  <a16:creationId xmlns:a16="http://schemas.microsoft.com/office/drawing/2014/main" id="{15A6500C-6A65-4D94-BE87-D4F2818DC941}"/>
                </a:ext>
              </a:extLst>
            </p:cNvPr>
            <p:cNvGrpSpPr/>
            <p:nvPr/>
          </p:nvGrpSpPr>
          <p:grpSpPr>
            <a:xfrm>
              <a:off x="4472811" y="3495915"/>
              <a:ext cx="4663574" cy="2950387"/>
              <a:chOff x="4592999" y="1426773"/>
              <a:chExt cx="4663574" cy="2950387"/>
            </a:xfrm>
          </p:grpSpPr>
          <p:sp>
            <p:nvSpPr>
              <p:cNvPr id="9" name="CuadroTexto 8"/>
              <p:cNvSpPr txBox="1"/>
              <p:nvPr/>
            </p:nvSpPr>
            <p:spPr>
              <a:xfrm>
                <a:off x="5395270" y="3512619"/>
                <a:ext cx="2342501" cy="461665"/>
              </a:xfrm>
              <a:prstGeom prst="rect">
                <a:avLst/>
              </a:prstGeom>
              <a:noFill/>
            </p:spPr>
            <p:txBody>
              <a:bodyPr wrap="none" rtlCol="0">
                <a:spAutoFit/>
              </a:bodyPr>
              <a:lstStyle/>
              <a:p>
                <a:r>
                  <a:rPr lang="es-ES_tradnl" sz="2400" b="1" dirty="0"/>
                  <a:t>Para uso agrícola</a:t>
                </a:r>
                <a:endParaRPr lang="es-ES" sz="2400" b="1" dirty="0"/>
              </a:p>
            </p:txBody>
          </p:sp>
          <p:grpSp>
            <p:nvGrpSpPr>
              <p:cNvPr id="18" name="Grupo 17"/>
              <p:cNvGrpSpPr/>
              <p:nvPr/>
            </p:nvGrpSpPr>
            <p:grpSpPr>
              <a:xfrm>
                <a:off x="4592999" y="3856703"/>
                <a:ext cx="4663574" cy="520457"/>
                <a:chOff x="4795021" y="4362432"/>
                <a:chExt cx="4663574" cy="520457"/>
              </a:xfrm>
            </p:grpSpPr>
            <p:sp>
              <p:nvSpPr>
                <p:cNvPr id="13" name="CuadroTexto 12"/>
                <p:cNvSpPr txBox="1"/>
                <p:nvPr/>
              </p:nvSpPr>
              <p:spPr>
                <a:xfrm>
                  <a:off x="7270304" y="4421224"/>
                  <a:ext cx="2188291" cy="461665"/>
                </a:xfrm>
                <a:prstGeom prst="rect">
                  <a:avLst/>
                </a:prstGeom>
                <a:noFill/>
              </p:spPr>
              <p:txBody>
                <a:bodyPr wrap="none" rtlCol="0">
                  <a:spAutoFit/>
                </a:bodyPr>
                <a:lstStyle/>
                <a:p>
                  <a:r>
                    <a:rPr lang="es-ES_tradnl" sz="2400" dirty="0"/>
                    <a:t>50% producción</a:t>
                  </a:r>
                  <a:endParaRPr lang="es-ES" sz="2400" dirty="0"/>
                </a:p>
              </p:txBody>
            </p:sp>
            <p:sp>
              <p:nvSpPr>
                <p:cNvPr id="14" name="CuadroTexto 13"/>
                <p:cNvSpPr txBox="1"/>
                <p:nvPr/>
              </p:nvSpPr>
              <p:spPr>
                <a:xfrm>
                  <a:off x="4795021" y="4362432"/>
                  <a:ext cx="1418145" cy="461665"/>
                </a:xfrm>
                <a:prstGeom prst="rect">
                  <a:avLst/>
                </a:prstGeom>
                <a:noFill/>
              </p:spPr>
              <p:txBody>
                <a:bodyPr wrap="none" rtlCol="0">
                  <a:spAutoFit/>
                </a:bodyPr>
                <a:lstStyle/>
                <a:p>
                  <a:r>
                    <a:rPr lang="es-ES_tradnl" sz="2400" dirty="0"/>
                    <a:t>Torrevieja</a:t>
                  </a:r>
                  <a:endParaRPr lang="es-ES" sz="2400" dirty="0"/>
                </a:p>
              </p:txBody>
            </p:sp>
            <p:sp>
              <p:nvSpPr>
                <p:cNvPr id="15" name="Flecha derecha 14"/>
                <p:cNvSpPr/>
                <p:nvPr/>
              </p:nvSpPr>
              <p:spPr>
                <a:xfrm>
                  <a:off x="6349587" y="4508205"/>
                  <a:ext cx="712381" cy="17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CuadroTexto 5"/>
              <p:cNvSpPr txBox="1"/>
              <p:nvPr/>
            </p:nvSpPr>
            <p:spPr>
              <a:xfrm>
                <a:off x="4942755" y="2523944"/>
                <a:ext cx="3107582" cy="461665"/>
              </a:xfrm>
              <a:prstGeom prst="rect">
                <a:avLst/>
              </a:prstGeom>
              <a:noFill/>
            </p:spPr>
            <p:txBody>
              <a:bodyPr wrap="none" rtlCol="0">
                <a:spAutoFit/>
              </a:bodyPr>
              <a:lstStyle/>
              <a:p>
                <a:r>
                  <a:rPr lang="es-ES_tradnl" sz="2400" b="1" dirty="0"/>
                  <a:t>Comunidad Valenciana</a:t>
                </a:r>
                <a:endParaRPr lang="es-ES" sz="2400" b="1" dirty="0"/>
              </a:p>
            </p:txBody>
          </p:sp>
          <p:grpSp>
            <p:nvGrpSpPr>
              <p:cNvPr id="17" name="Grupo 16"/>
              <p:cNvGrpSpPr/>
              <p:nvPr/>
            </p:nvGrpSpPr>
            <p:grpSpPr>
              <a:xfrm>
                <a:off x="4779397" y="2920034"/>
                <a:ext cx="4104638" cy="484305"/>
                <a:chOff x="4646644" y="2927114"/>
                <a:chExt cx="4104638" cy="484305"/>
              </a:xfrm>
            </p:grpSpPr>
            <p:sp>
              <p:nvSpPr>
                <p:cNvPr id="7" name="CuadroTexto 6"/>
                <p:cNvSpPr txBox="1"/>
                <p:nvPr/>
              </p:nvSpPr>
              <p:spPr>
                <a:xfrm>
                  <a:off x="4646644" y="2949754"/>
                  <a:ext cx="1231747" cy="461665"/>
                </a:xfrm>
                <a:prstGeom prst="rect">
                  <a:avLst/>
                </a:prstGeom>
                <a:noFill/>
              </p:spPr>
              <p:txBody>
                <a:bodyPr wrap="none" rtlCol="0">
                  <a:spAutoFit/>
                </a:bodyPr>
                <a:lstStyle/>
                <a:p>
                  <a:r>
                    <a:rPr lang="es-ES_tradnl" sz="2400" dirty="0"/>
                    <a:t>9 </a:t>
                  </a:r>
                  <a:r>
                    <a:rPr lang="es-ES_tradnl" sz="2400" dirty="0" err="1"/>
                    <a:t>IDAMs</a:t>
                  </a:r>
                  <a:endParaRPr lang="es-ES" sz="2400" dirty="0"/>
                </a:p>
              </p:txBody>
            </p:sp>
            <p:sp>
              <p:nvSpPr>
                <p:cNvPr id="8" name="Flecha derecha 7"/>
                <p:cNvSpPr/>
                <p:nvPr/>
              </p:nvSpPr>
              <p:spPr>
                <a:xfrm>
                  <a:off x="6007603" y="3064820"/>
                  <a:ext cx="712381" cy="17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935529" y="2927114"/>
                  <a:ext cx="1815753" cy="461665"/>
                </a:xfrm>
                <a:prstGeom prst="rect">
                  <a:avLst/>
                </a:prstGeom>
                <a:noFill/>
              </p:spPr>
              <p:txBody>
                <a:bodyPr wrap="none" rtlCol="0">
                  <a:spAutoFit/>
                </a:bodyPr>
                <a:lstStyle/>
                <a:p>
                  <a:r>
                    <a:rPr lang="es-ES_tradnl" sz="2400" dirty="0"/>
                    <a:t>200 hm</a:t>
                  </a:r>
                  <a:r>
                    <a:rPr lang="es-ES_tradnl" sz="2400" baseline="30000" dirty="0"/>
                    <a:t>3</a:t>
                  </a:r>
                  <a:r>
                    <a:rPr lang="es-ES_tradnl" sz="2400" dirty="0"/>
                    <a:t>/año</a:t>
                  </a:r>
                  <a:endParaRPr lang="es-ES" sz="2400" dirty="0"/>
                </a:p>
              </p:txBody>
            </p:sp>
          </p:grpSp>
          <p:sp>
            <p:nvSpPr>
              <p:cNvPr id="49" name="CuadroTexto 48"/>
              <p:cNvSpPr txBox="1"/>
              <p:nvPr/>
            </p:nvSpPr>
            <p:spPr>
              <a:xfrm>
                <a:off x="4866653" y="1426773"/>
                <a:ext cx="3864071" cy="461665"/>
              </a:xfrm>
              <a:prstGeom prst="rect">
                <a:avLst/>
              </a:prstGeom>
              <a:noFill/>
            </p:spPr>
            <p:txBody>
              <a:bodyPr wrap="none" rtlCol="0">
                <a:spAutoFit/>
              </a:bodyPr>
              <a:lstStyle/>
              <a:p>
                <a:r>
                  <a:rPr lang="es-ES_tradnl" sz="2400" b="1" dirty="0" err="1"/>
                  <a:t>IDAMs</a:t>
                </a:r>
                <a:r>
                  <a:rPr lang="es-ES_tradnl" sz="2400" b="1" dirty="0"/>
                  <a:t> en la zona del levante</a:t>
                </a:r>
                <a:endParaRPr lang="es-ES" sz="2400" b="1" dirty="0"/>
              </a:p>
            </p:txBody>
          </p:sp>
          <p:sp>
            <p:nvSpPr>
              <p:cNvPr id="50" name="CuadroTexto 49"/>
              <p:cNvSpPr txBox="1"/>
              <p:nvPr/>
            </p:nvSpPr>
            <p:spPr>
              <a:xfrm>
                <a:off x="4661835" y="1953891"/>
                <a:ext cx="1646927" cy="461665"/>
              </a:xfrm>
              <a:prstGeom prst="rect">
                <a:avLst/>
              </a:prstGeom>
              <a:noFill/>
            </p:spPr>
            <p:txBody>
              <a:bodyPr wrap="square" rtlCol="0">
                <a:spAutoFit/>
              </a:bodyPr>
              <a:lstStyle/>
              <a:p>
                <a:r>
                  <a:rPr lang="es-ES_tradnl" sz="2400" dirty="0"/>
                  <a:t>17 </a:t>
                </a:r>
                <a:r>
                  <a:rPr lang="es-ES_tradnl" sz="2400" dirty="0" err="1"/>
                  <a:t>IDAMs</a:t>
                </a:r>
                <a:endParaRPr lang="es-ES" sz="2400" dirty="0"/>
              </a:p>
            </p:txBody>
          </p:sp>
          <p:sp>
            <p:nvSpPr>
              <p:cNvPr id="51" name="CuadroTexto 50"/>
              <p:cNvSpPr txBox="1"/>
              <p:nvPr/>
            </p:nvSpPr>
            <p:spPr>
              <a:xfrm>
                <a:off x="6962142" y="1953999"/>
                <a:ext cx="2113248" cy="461665"/>
              </a:xfrm>
              <a:prstGeom prst="rect">
                <a:avLst/>
              </a:prstGeom>
              <a:noFill/>
            </p:spPr>
            <p:txBody>
              <a:bodyPr wrap="square" rtlCol="0">
                <a:spAutoFit/>
              </a:bodyPr>
              <a:lstStyle/>
              <a:p>
                <a:r>
                  <a:rPr lang="es-ES_tradnl" sz="2400" dirty="0"/>
                  <a:t>401 hm</a:t>
                </a:r>
                <a:r>
                  <a:rPr lang="es-ES_tradnl" sz="2400" baseline="30000" dirty="0"/>
                  <a:t>3</a:t>
                </a:r>
                <a:r>
                  <a:rPr lang="es-ES_tradnl" sz="2400" dirty="0"/>
                  <a:t>/año</a:t>
                </a:r>
                <a:endParaRPr lang="es-ES" sz="2400" dirty="0"/>
              </a:p>
            </p:txBody>
          </p:sp>
          <p:sp>
            <p:nvSpPr>
              <p:cNvPr id="52" name="Flecha derecha 51"/>
              <p:cNvSpPr/>
              <p:nvPr/>
            </p:nvSpPr>
            <p:spPr>
              <a:xfrm>
                <a:off x="6086308" y="2051511"/>
                <a:ext cx="712381" cy="17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5" name="CuadroTexto 54">
            <a:extLst>
              <a:ext uri="{FF2B5EF4-FFF2-40B4-BE49-F238E27FC236}">
                <a16:creationId xmlns:a16="http://schemas.microsoft.com/office/drawing/2014/main" id="{12C3931F-2865-47B3-AF8F-02AB2C567E6F}"/>
              </a:ext>
            </a:extLst>
          </p:cNvPr>
          <p:cNvSpPr txBox="1"/>
          <p:nvPr/>
        </p:nvSpPr>
        <p:spPr>
          <a:xfrm>
            <a:off x="1772916" y="117119"/>
            <a:ext cx="5768887" cy="523220"/>
          </a:xfrm>
          <a:prstGeom prst="rect">
            <a:avLst/>
          </a:prstGeom>
          <a:noFill/>
        </p:spPr>
        <p:txBody>
          <a:bodyPr wrap="none" rtlCol="0">
            <a:spAutoFit/>
          </a:bodyPr>
          <a:lstStyle/>
          <a:p>
            <a:r>
              <a:rPr lang="es-ES_tradnl" sz="2800" b="1" dirty="0"/>
              <a:t>AGUA DESALINIZADA MARINA (AMD)</a:t>
            </a:r>
            <a:endParaRPr lang="es-ES" sz="2800" b="1" dirty="0"/>
          </a:p>
        </p:txBody>
      </p:sp>
      <p:pic>
        <p:nvPicPr>
          <p:cNvPr id="46" name="Picture 2" descr="Resultado de imagen de planta desalinizadora torrevieja">
            <a:extLst>
              <a:ext uri="{FF2B5EF4-FFF2-40B4-BE49-F238E27FC236}">
                <a16:creationId xmlns:a16="http://schemas.microsoft.com/office/drawing/2014/main" id="{3A118222-BCF5-4E5F-8F8F-30C3F79F4E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20" y="5535515"/>
            <a:ext cx="3736356" cy="12123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908DF258-62BD-4D71-909E-75D81AE20EF5}"/>
              </a:ext>
            </a:extLst>
          </p:cNvPr>
          <p:cNvGrpSpPr/>
          <p:nvPr/>
        </p:nvGrpSpPr>
        <p:grpSpPr>
          <a:xfrm>
            <a:off x="4342651" y="899699"/>
            <a:ext cx="4998605" cy="2317731"/>
            <a:chOff x="4342651" y="899699"/>
            <a:chExt cx="4998605" cy="2317731"/>
          </a:xfrm>
        </p:grpSpPr>
        <p:grpSp>
          <p:nvGrpSpPr>
            <p:cNvPr id="48" name="Grupo 47">
              <a:extLst>
                <a:ext uri="{FF2B5EF4-FFF2-40B4-BE49-F238E27FC236}">
                  <a16:creationId xmlns:a16="http://schemas.microsoft.com/office/drawing/2014/main" id="{2F82B707-58BF-4A7D-B61A-B28A1AC2CAE4}"/>
                </a:ext>
              </a:extLst>
            </p:cNvPr>
            <p:cNvGrpSpPr>
              <a:grpSpLocks noChangeAspect="1"/>
            </p:cNvGrpSpPr>
            <p:nvPr/>
          </p:nvGrpSpPr>
          <p:grpSpPr>
            <a:xfrm>
              <a:off x="4976853" y="1415634"/>
              <a:ext cx="2713671" cy="1801796"/>
              <a:chOff x="4523966" y="1439308"/>
              <a:chExt cx="3535210" cy="2347273"/>
            </a:xfrm>
          </p:grpSpPr>
          <p:pic>
            <p:nvPicPr>
              <p:cNvPr id="53" name="Picture 2" descr="Resultado de imagen de agua dorada desalinizada">
                <a:extLst>
                  <a:ext uri="{FF2B5EF4-FFF2-40B4-BE49-F238E27FC236}">
                    <a16:creationId xmlns:a16="http://schemas.microsoft.com/office/drawing/2014/main" id="{F7747858-7B01-47B2-8539-88ED896025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924" y="1566356"/>
                <a:ext cx="3405252" cy="2220225"/>
              </a:xfrm>
              <a:prstGeom prst="rect">
                <a:avLst/>
              </a:prstGeom>
              <a:noFill/>
              <a:extLst>
                <a:ext uri="{909E8E84-426E-40DD-AFC4-6F175D3DCCD1}">
                  <a14:hiddenFill xmlns:a14="http://schemas.microsoft.com/office/drawing/2010/main">
                    <a:solidFill>
                      <a:srgbClr val="FFFFFF"/>
                    </a:solidFill>
                  </a14:hiddenFill>
                </a:ext>
              </a:extLst>
            </p:spPr>
          </p:pic>
          <p:sp>
            <p:nvSpPr>
              <p:cNvPr id="54" name="Rectángulo 53">
                <a:extLst>
                  <a:ext uri="{FF2B5EF4-FFF2-40B4-BE49-F238E27FC236}">
                    <a16:creationId xmlns:a16="http://schemas.microsoft.com/office/drawing/2014/main" id="{01923846-2680-4FD9-B059-209EE4F1EBC8}"/>
                  </a:ext>
                </a:extLst>
              </p:cNvPr>
              <p:cNvSpPr/>
              <p:nvPr/>
            </p:nvSpPr>
            <p:spPr>
              <a:xfrm>
                <a:off x="4523966" y="1439308"/>
                <a:ext cx="1579122" cy="284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 name="CuadroTexto 3">
              <a:extLst>
                <a:ext uri="{FF2B5EF4-FFF2-40B4-BE49-F238E27FC236}">
                  <a16:creationId xmlns:a16="http://schemas.microsoft.com/office/drawing/2014/main" id="{A13FA78A-0E9D-4767-8179-1B3C816B199E}"/>
                </a:ext>
              </a:extLst>
            </p:cNvPr>
            <p:cNvSpPr txBox="1"/>
            <p:nvPr/>
          </p:nvSpPr>
          <p:spPr>
            <a:xfrm>
              <a:off x="4342651" y="899699"/>
              <a:ext cx="4998605" cy="400110"/>
            </a:xfrm>
            <a:prstGeom prst="rect">
              <a:avLst/>
            </a:prstGeom>
            <a:noFill/>
          </p:spPr>
          <p:txBody>
            <a:bodyPr wrap="square" rtlCol="0">
              <a:spAutoFit/>
            </a:bodyPr>
            <a:lstStyle/>
            <a:p>
              <a:pPr algn="ctr"/>
              <a:r>
                <a:rPr lang="es-ES" sz="2000" b="1" dirty="0"/>
                <a:t>Instalación Desaladora de Agua Marina   </a:t>
              </a:r>
            </a:p>
          </p:txBody>
        </p:sp>
      </p:grpSp>
      <p:sp>
        <p:nvSpPr>
          <p:cNvPr id="10" name="Rectángulo 9">
            <a:extLst>
              <a:ext uri="{FF2B5EF4-FFF2-40B4-BE49-F238E27FC236}">
                <a16:creationId xmlns:a16="http://schemas.microsoft.com/office/drawing/2014/main" id="{B765D173-ABA2-49C0-8AC9-64E37B0CBCDD}"/>
              </a:ext>
            </a:extLst>
          </p:cNvPr>
          <p:cNvSpPr/>
          <p:nvPr/>
        </p:nvSpPr>
        <p:spPr>
          <a:xfrm>
            <a:off x="3095485" y="826451"/>
            <a:ext cx="1421158" cy="523220"/>
          </a:xfrm>
          <a:prstGeom prst="rect">
            <a:avLst/>
          </a:prstGeom>
        </p:spPr>
        <p:txBody>
          <a:bodyPr wrap="none">
            <a:spAutoFit/>
          </a:bodyPr>
          <a:lstStyle/>
          <a:p>
            <a:r>
              <a:rPr lang="es-ES" sz="2800" b="1" dirty="0"/>
              <a:t>I.D.A.M.</a:t>
            </a:r>
            <a:endParaRPr lang="es-ES" sz="2800" dirty="0"/>
          </a:p>
        </p:txBody>
      </p:sp>
    </p:spTree>
    <p:extLst>
      <p:ext uri="{BB962C8B-B14F-4D97-AF65-F5344CB8AC3E}">
        <p14:creationId xmlns:p14="http://schemas.microsoft.com/office/powerpoint/2010/main" val="34028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231579" y="834082"/>
            <a:ext cx="8613657" cy="461665"/>
          </a:xfrm>
          <a:prstGeom prst="rect">
            <a:avLst/>
          </a:prstGeom>
          <a:noFill/>
        </p:spPr>
        <p:txBody>
          <a:bodyPr wrap="square" rtlCol="0">
            <a:spAutoFit/>
          </a:bodyPr>
          <a:lstStyle/>
          <a:p>
            <a:pPr algn="ctr"/>
            <a:r>
              <a:rPr lang="es-ES" sz="2400" b="1" dirty="0"/>
              <a:t>Algunas consideraciones sobre el uso del AMD para el riego:</a:t>
            </a:r>
          </a:p>
        </p:txBody>
      </p:sp>
      <p:sp>
        <p:nvSpPr>
          <p:cNvPr id="8" name="Rectángulo 7"/>
          <p:cNvSpPr/>
          <p:nvPr/>
        </p:nvSpPr>
        <p:spPr>
          <a:xfrm>
            <a:off x="2421538" y="2579643"/>
            <a:ext cx="3903479" cy="400110"/>
          </a:xfrm>
          <a:prstGeom prst="rect">
            <a:avLst/>
          </a:prstGeom>
        </p:spPr>
        <p:txBody>
          <a:bodyPr wrap="square">
            <a:spAutoFit/>
          </a:bodyPr>
          <a:lstStyle/>
          <a:p>
            <a:pPr marL="342900" indent="-342900">
              <a:buFont typeface="Arial" panose="020B0604020202020204" pitchFamily="34" charset="0"/>
              <a:buChar char="•"/>
            </a:pPr>
            <a:endParaRPr lang="en-US" sz="2000" dirty="0"/>
          </a:p>
        </p:txBody>
      </p:sp>
      <p:grpSp>
        <p:nvGrpSpPr>
          <p:cNvPr id="12" name="Grupo 11"/>
          <p:cNvGrpSpPr/>
          <p:nvPr/>
        </p:nvGrpSpPr>
        <p:grpSpPr>
          <a:xfrm>
            <a:off x="4631775" y="1447746"/>
            <a:ext cx="4561669" cy="2072703"/>
            <a:chOff x="320768" y="1746439"/>
            <a:chExt cx="4263628" cy="2072703"/>
          </a:xfrm>
        </p:grpSpPr>
        <p:sp>
          <p:nvSpPr>
            <p:cNvPr id="42" name="Rectángulo 41"/>
            <p:cNvSpPr/>
            <p:nvPr/>
          </p:nvSpPr>
          <p:spPr>
            <a:xfrm>
              <a:off x="320768" y="2187926"/>
              <a:ext cx="4263628" cy="163121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s-ES" sz="2000" dirty="0"/>
                <a:t>Elevado precio: 0.60-1.1 €/m</a:t>
              </a:r>
              <a:r>
                <a:rPr lang="es-ES" sz="2000" baseline="30000" dirty="0"/>
                <a:t>3</a:t>
              </a:r>
              <a:r>
                <a:rPr lang="es-ES" sz="2000" dirty="0"/>
                <a:t> </a:t>
              </a:r>
            </a:p>
            <a:p>
              <a:pPr marL="342900" indent="-342900">
                <a:spcBef>
                  <a:spcPts val="600"/>
                </a:spcBef>
                <a:spcAft>
                  <a:spcPts val="600"/>
                </a:spcAft>
                <a:buFont typeface="Arial" panose="020B0604020202020204" pitchFamily="34" charset="0"/>
                <a:buChar char="•"/>
              </a:pPr>
              <a:r>
                <a:rPr lang="es-ES" sz="2000" dirty="0"/>
                <a:t>Alto coste energético ≈ 3.7 kWh/m</a:t>
              </a:r>
              <a:r>
                <a:rPr lang="es-ES" sz="2000" baseline="30000" dirty="0"/>
                <a:t>3</a:t>
              </a:r>
            </a:p>
            <a:p>
              <a:pPr marL="342900" indent="-342900">
                <a:spcBef>
                  <a:spcPts val="600"/>
                </a:spcBef>
                <a:spcAft>
                  <a:spcPts val="600"/>
                </a:spcAft>
                <a:buFont typeface="Arial" panose="020B0604020202020204" pitchFamily="34" charset="0"/>
                <a:buChar char="•"/>
              </a:pPr>
              <a:r>
                <a:rPr lang="es-ES" sz="2000" dirty="0"/>
                <a:t>Problemas agronómicos para el riego</a:t>
              </a:r>
            </a:p>
          </p:txBody>
        </p:sp>
        <p:sp>
          <p:nvSpPr>
            <p:cNvPr id="2" name="Rectángulo 1"/>
            <p:cNvSpPr/>
            <p:nvPr/>
          </p:nvSpPr>
          <p:spPr>
            <a:xfrm>
              <a:off x="1179968" y="1746439"/>
              <a:ext cx="1984608" cy="461665"/>
            </a:xfrm>
            <a:prstGeom prst="rect">
              <a:avLst/>
            </a:prstGeom>
          </p:spPr>
          <p:txBody>
            <a:bodyPr wrap="none">
              <a:spAutoFit/>
            </a:bodyPr>
            <a:lstStyle/>
            <a:p>
              <a:pPr algn="ctr">
                <a:spcBef>
                  <a:spcPts val="600"/>
                </a:spcBef>
              </a:pPr>
              <a:r>
                <a:rPr lang="es-ES" sz="2400" b="1" u="sng" dirty="0"/>
                <a:t>Inconvenientes</a:t>
              </a:r>
              <a:endParaRPr lang="es-ES" b="1" u="sng" dirty="0"/>
            </a:p>
          </p:txBody>
        </p:sp>
      </p:grpSp>
      <p:grpSp>
        <p:nvGrpSpPr>
          <p:cNvPr id="13" name="Grupo 12"/>
          <p:cNvGrpSpPr>
            <a:grpSpLocks noChangeAspect="1"/>
          </p:cNvGrpSpPr>
          <p:nvPr/>
        </p:nvGrpSpPr>
        <p:grpSpPr>
          <a:xfrm>
            <a:off x="1456288" y="3668625"/>
            <a:ext cx="5886073" cy="2711436"/>
            <a:chOff x="225016" y="4299718"/>
            <a:chExt cx="4641369" cy="2138056"/>
          </a:xfrm>
        </p:grpSpPr>
        <p:sp>
          <p:nvSpPr>
            <p:cNvPr id="34" name="Rectángulo 33"/>
            <p:cNvSpPr/>
            <p:nvPr/>
          </p:nvSpPr>
          <p:spPr>
            <a:xfrm>
              <a:off x="225016" y="5782506"/>
              <a:ext cx="4641369" cy="655268"/>
            </a:xfrm>
            <a:prstGeom prst="rect">
              <a:avLst/>
            </a:prstGeom>
            <a:solidFill>
              <a:srgbClr val="CCCCFF"/>
            </a:solidFill>
            <a:effectLst>
              <a:outerShdw blurRad="63500" sx="102000" sy="102000" algn="ctr" rotWithShape="0">
                <a:prstClr val="black">
                  <a:alpha val="40000"/>
                </a:prstClr>
              </a:outerShdw>
            </a:effectLst>
          </p:spPr>
          <p:txBody>
            <a:bodyPr wrap="square">
              <a:spAutoFit/>
            </a:bodyPr>
            <a:lstStyle/>
            <a:p>
              <a:pPr algn="ctr"/>
              <a:r>
                <a:rPr lang="es-ES" sz="2400" b="1" dirty="0"/>
                <a:t>Composición química muy diferente respecto a las aguas convencionales</a:t>
              </a:r>
            </a:p>
          </p:txBody>
        </p:sp>
        <p:grpSp>
          <p:nvGrpSpPr>
            <p:cNvPr id="15" name="Grupo 14"/>
            <p:cNvGrpSpPr/>
            <p:nvPr/>
          </p:nvGrpSpPr>
          <p:grpSpPr>
            <a:xfrm>
              <a:off x="456525" y="4299718"/>
              <a:ext cx="4070987" cy="1357121"/>
              <a:chOff x="243438" y="3414165"/>
              <a:chExt cx="4070987" cy="1357121"/>
            </a:xfrm>
          </p:grpSpPr>
          <p:sp>
            <p:nvSpPr>
              <p:cNvPr id="4" name="Rectángulo 3"/>
              <p:cNvSpPr/>
              <p:nvPr/>
            </p:nvSpPr>
            <p:spPr>
              <a:xfrm>
                <a:off x="408534" y="3664044"/>
                <a:ext cx="1118913" cy="266961"/>
              </a:xfrm>
              <a:prstGeom prst="rect">
                <a:avLst/>
              </a:prstGeom>
            </p:spPr>
            <p:txBody>
              <a:bodyPr wrap="none">
                <a:spAutoFit/>
              </a:bodyPr>
              <a:lstStyle/>
              <a:p>
                <a:pPr algn="ctr"/>
                <a:r>
                  <a:rPr lang="es-ES_tradnl" sz="1600" dirty="0">
                    <a:solidFill>
                      <a:prstClr val="black"/>
                    </a:solidFill>
                  </a:rPr>
                  <a:t>(RD-140/2003)</a:t>
                </a:r>
                <a:endParaRPr lang="es-ES" sz="1600" dirty="0"/>
              </a:p>
            </p:txBody>
          </p:sp>
          <p:grpSp>
            <p:nvGrpSpPr>
              <p:cNvPr id="14" name="Grupo 13"/>
              <p:cNvGrpSpPr>
                <a:grpSpLocks noChangeAspect="1"/>
              </p:cNvGrpSpPr>
              <p:nvPr/>
            </p:nvGrpSpPr>
            <p:grpSpPr>
              <a:xfrm>
                <a:off x="243438" y="3414165"/>
                <a:ext cx="4070987" cy="1357121"/>
                <a:chOff x="-639954" y="4241149"/>
                <a:chExt cx="4645377" cy="1548600"/>
              </a:xfrm>
            </p:grpSpPr>
            <p:pic>
              <p:nvPicPr>
                <p:cNvPr id="3" name="Imagen 2"/>
                <p:cNvPicPr>
                  <a:picLocks noChangeAspect="1"/>
                </p:cNvPicPr>
                <p:nvPr/>
              </p:nvPicPr>
              <p:blipFill>
                <a:blip r:embed="rId3"/>
                <a:stretch>
                  <a:fillRect/>
                </a:stretch>
              </p:blipFill>
              <p:spPr>
                <a:xfrm>
                  <a:off x="-448723" y="4728538"/>
                  <a:ext cx="4454146" cy="1061211"/>
                </a:xfrm>
                <a:prstGeom prst="rect">
                  <a:avLst/>
                </a:prstGeom>
              </p:spPr>
            </p:pic>
            <p:sp>
              <p:nvSpPr>
                <p:cNvPr id="5" name="Rectángulo 4"/>
                <p:cNvSpPr/>
                <p:nvPr/>
              </p:nvSpPr>
              <p:spPr>
                <a:xfrm>
                  <a:off x="-639954" y="4241149"/>
                  <a:ext cx="1914310" cy="360016"/>
                </a:xfrm>
                <a:prstGeom prst="rect">
                  <a:avLst/>
                </a:prstGeom>
              </p:spPr>
              <p:txBody>
                <a:bodyPr wrap="none">
                  <a:spAutoFit/>
                </a:bodyPr>
                <a:lstStyle/>
                <a:p>
                  <a:pPr algn="ctr"/>
                  <a:r>
                    <a:rPr lang="es-ES" sz="2000" b="1" dirty="0"/>
                    <a:t>Consumo humano</a:t>
                  </a:r>
                </a:p>
              </p:txBody>
            </p:sp>
            <p:sp>
              <p:nvSpPr>
                <p:cNvPr id="29" name="Rectángulo 28"/>
                <p:cNvSpPr/>
                <p:nvPr/>
              </p:nvSpPr>
              <p:spPr>
                <a:xfrm>
                  <a:off x="3006175" y="4331277"/>
                  <a:ext cx="700472" cy="360015"/>
                </a:xfrm>
                <a:prstGeom prst="rect">
                  <a:avLst/>
                </a:prstGeom>
              </p:spPr>
              <p:txBody>
                <a:bodyPr wrap="none">
                  <a:spAutoFit/>
                </a:bodyPr>
                <a:lstStyle/>
                <a:p>
                  <a:pPr algn="ctr"/>
                  <a:r>
                    <a:rPr lang="es-ES" sz="2000" b="1" dirty="0"/>
                    <a:t>Riego</a:t>
                  </a:r>
                </a:p>
              </p:txBody>
            </p:sp>
          </p:grpSp>
        </p:grpSp>
      </p:grpSp>
      <p:sp>
        <p:nvSpPr>
          <p:cNvPr id="27" name="CuadroTexto 26">
            <a:extLst>
              <a:ext uri="{FF2B5EF4-FFF2-40B4-BE49-F238E27FC236}">
                <a16:creationId xmlns:a16="http://schemas.microsoft.com/office/drawing/2014/main" id="{CE895DCB-9098-49C7-BD4F-C8F3022D765A}"/>
              </a:ext>
            </a:extLst>
          </p:cNvPr>
          <p:cNvSpPr txBox="1"/>
          <p:nvPr/>
        </p:nvSpPr>
        <p:spPr>
          <a:xfrm>
            <a:off x="2085263" y="120510"/>
            <a:ext cx="4704493" cy="523220"/>
          </a:xfrm>
          <a:prstGeom prst="rect">
            <a:avLst/>
          </a:prstGeom>
          <a:noFill/>
        </p:spPr>
        <p:txBody>
          <a:bodyPr wrap="none" rtlCol="0">
            <a:spAutoFit/>
          </a:bodyPr>
          <a:lstStyle/>
          <a:p>
            <a:r>
              <a:rPr lang="es-ES_tradnl" sz="2800" b="1" dirty="0"/>
              <a:t>AGUA MARINA DESALINIZADA</a:t>
            </a:r>
            <a:endParaRPr lang="es-ES" sz="2800" b="1" dirty="0"/>
          </a:p>
        </p:txBody>
      </p:sp>
      <p:sp>
        <p:nvSpPr>
          <p:cNvPr id="17" name="CuadroTexto 16">
            <a:extLst>
              <a:ext uri="{FF2B5EF4-FFF2-40B4-BE49-F238E27FC236}">
                <a16:creationId xmlns:a16="http://schemas.microsoft.com/office/drawing/2014/main" id="{C5B0B8E2-CC53-499C-8124-106E917E2B7C}"/>
              </a:ext>
            </a:extLst>
          </p:cNvPr>
          <p:cNvSpPr txBox="1"/>
          <p:nvPr/>
        </p:nvSpPr>
        <p:spPr>
          <a:xfrm>
            <a:off x="231579" y="1452866"/>
            <a:ext cx="4243451" cy="1923604"/>
          </a:xfrm>
          <a:prstGeom prst="rect">
            <a:avLst/>
          </a:prstGeom>
          <a:noFill/>
          <a:effectLst/>
        </p:spPr>
        <p:txBody>
          <a:bodyPr wrap="square" rtlCol="0">
            <a:spAutoFit/>
          </a:bodyPr>
          <a:lstStyle/>
          <a:p>
            <a:pPr algn="ctr">
              <a:spcBef>
                <a:spcPts val="600"/>
              </a:spcBef>
            </a:pPr>
            <a:r>
              <a:rPr lang="es-ES" sz="2400" b="1" u="sng" dirty="0"/>
              <a:t>Ventajas</a:t>
            </a:r>
          </a:p>
          <a:p>
            <a:pPr marL="285750" indent="-285750">
              <a:spcBef>
                <a:spcPts val="600"/>
              </a:spcBef>
              <a:buFont typeface="Arial" panose="020B0604020202020204" pitchFamily="34" charset="0"/>
              <a:buChar char="•"/>
            </a:pPr>
            <a:r>
              <a:rPr lang="es-ES" sz="2000" dirty="0">
                <a:sym typeface="Wingdings" panose="05000000000000000000" pitchFamily="2" charset="2"/>
              </a:rPr>
              <a:t>Es un recurso inagotable.</a:t>
            </a:r>
          </a:p>
          <a:p>
            <a:pPr marL="285750" indent="-285750">
              <a:spcBef>
                <a:spcPts val="600"/>
              </a:spcBef>
              <a:buFont typeface="Arial" panose="020B0604020202020204" pitchFamily="34" charset="0"/>
              <a:buChar char="•"/>
            </a:pPr>
            <a:r>
              <a:rPr lang="es-ES" sz="2000" dirty="0">
                <a:sym typeface="Wingdings" panose="05000000000000000000" pitchFamily="2" charset="2"/>
              </a:rPr>
              <a:t>Garantiza un suministro constante.</a:t>
            </a:r>
            <a:endParaRPr lang="es-ES" sz="2000" dirty="0"/>
          </a:p>
          <a:p>
            <a:pPr marL="285750" indent="-285750">
              <a:spcBef>
                <a:spcPts val="600"/>
              </a:spcBef>
              <a:buFont typeface="Arial" panose="020B0604020202020204" pitchFamily="34" charset="0"/>
              <a:buChar char="•"/>
            </a:pPr>
            <a:r>
              <a:rPr lang="es-ES" sz="2000" dirty="0">
                <a:sym typeface="Wingdings" panose="05000000000000000000" pitchFamily="2" charset="2"/>
              </a:rPr>
              <a:t>No depende de cambios climáticos ni de variaciones de disponibilidad.</a:t>
            </a:r>
          </a:p>
        </p:txBody>
      </p:sp>
    </p:spTree>
    <p:extLst>
      <p:ext uri="{BB962C8B-B14F-4D97-AF65-F5344CB8AC3E}">
        <p14:creationId xmlns:p14="http://schemas.microsoft.com/office/powerpoint/2010/main" val="11255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005810" y="4353899"/>
            <a:ext cx="7169814" cy="1308050"/>
          </a:xfrm>
          <a:prstGeom prst="rect">
            <a:avLst/>
          </a:prstGeom>
          <a:noFill/>
        </p:spPr>
        <p:txBody>
          <a:bodyPr wrap="square" rtlCol="0">
            <a:spAutoFit/>
          </a:bodyPr>
          <a:lstStyle/>
          <a:p>
            <a:r>
              <a:rPr lang="es-ES_tradnl" b="1" dirty="0"/>
              <a:t>Principales consideraciones agronómicas a tener en cuenta</a:t>
            </a:r>
          </a:p>
          <a:p>
            <a:endParaRPr lang="es-ES_tradnl" sz="700" b="1" dirty="0"/>
          </a:p>
          <a:p>
            <a:pPr marL="285750" indent="-285750">
              <a:buFont typeface="Arial" panose="020B0604020202020204" pitchFamily="34" charset="0"/>
              <a:buChar char="•"/>
            </a:pPr>
            <a:r>
              <a:rPr lang="es-ES_tradnl" dirty="0"/>
              <a:t>Baja CE agua    </a:t>
            </a:r>
            <a:r>
              <a:rPr lang="es-ES_tradnl" dirty="0">
                <a:sym typeface="Wingdings" panose="05000000000000000000" pitchFamily="2" charset="2"/>
              </a:rPr>
              <a:t>    </a:t>
            </a:r>
            <a:r>
              <a:rPr lang="es-ES_tradnl" b="1" dirty="0">
                <a:solidFill>
                  <a:srgbClr val="C00000"/>
                </a:solidFill>
                <a:sym typeface="Wingdings" panose="05000000000000000000" pitchFamily="2" charset="2"/>
              </a:rPr>
              <a:t>0.4 - 0.6 </a:t>
            </a:r>
            <a:r>
              <a:rPr lang="es-ES_tradnl" b="1" dirty="0" err="1">
                <a:solidFill>
                  <a:srgbClr val="C00000"/>
                </a:solidFill>
                <a:sym typeface="Wingdings" panose="05000000000000000000" pitchFamily="2" charset="2"/>
              </a:rPr>
              <a:t>dS</a:t>
            </a:r>
            <a:r>
              <a:rPr lang="es-ES_tradnl" b="1" dirty="0">
                <a:solidFill>
                  <a:srgbClr val="C00000"/>
                </a:solidFill>
                <a:sym typeface="Wingdings" panose="05000000000000000000" pitchFamily="2" charset="2"/>
              </a:rPr>
              <a:t>/m</a:t>
            </a:r>
          </a:p>
          <a:p>
            <a:pPr marL="285750" indent="-285750">
              <a:buFont typeface="Arial" panose="020B0604020202020204" pitchFamily="34" charset="0"/>
              <a:buChar char="•"/>
            </a:pPr>
            <a:r>
              <a:rPr lang="es-ES_tradnl" dirty="0">
                <a:sym typeface="Wingdings" panose="05000000000000000000" pitchFamily="2" charset="2"/>
              </a:rPr>
              <a:t>Baja mineralización - Calcio y Magnesio   </a:t>
            </a:r>
            <a:r>
              <a:rPr lang="es-ES_tradnl" b="1" dirty="0">
                <a:solidFill>
                  <a:srgbClr val="C00000"/>
                </a:solidFill>
                <a:sym typeface="Wingdings" panose="05000000000000000000" pitchFamily="2" charset="2"/>
              </a:rPr>
              <a:t>Ajustar plan de fertilización</a:t>
            </a:r>
          </a:p>
          <a:p>
            <a:pPr marL="285750" indent="-285750">
              <a:buFont typeface="Arial" panose="020B0604020202020204" pitchFamily="34" charset="0"/>
              <a:buChar char="•"/>
            </a:pPr>
            <a:r>
              <a:rPr lang="es-ES_tradnl" dirty="0">
                <a:sym typeface="Wingdings" panose="05000000000000000000" pitchFamily="2" charset="2"/>
              </a:rPr>
              <a:t>Riesgo de toxicidad: </a:t>
            </a:r>
            <a:r>
              <a:rPr lang="es-ES_tradnl" b="1" dirty="0">
                <a:solidFill>
                  <a:srgbClr val="C00000"/>
                </a:solidFill>
                <a:sym typeface="Wingdings" panose="05000000000000000000" pitchFamily="2" charset="2"/>
              </a:rPr>
              <a:t>Cloruro, Sodio, Boro</a:t>
            </a:r>
          </a:p>
        </p:txBody>
      </p:sp>
      <p:sp>
        <p:nvSpPr>
          <p:cNvPr id="4" name="Rectángulo 3"/>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528084" y="5983682"/>
            <a:ext cx="6125267" cy="523220"/>
          </a:xfrm>
          <a:prstGeom prst="rect">
            <a:avLst/>
          </a:prstGeom>
          <a:solidFill>
            <a:srgbClr val="FF7C80"/>
          </a:solidFill>
          <a:effectLst>
            <a:outerShdw blurRad="63500" sx="102000" sy="102000" algn="ctr" rotWithShape="0">
              <a:prstClr val="black">
                <a:alpha val="40000"/>
              </a:prstClr>
            </a:outerShdw>
          </a:effectLst>
        </p:spPr>
        <p:txBody>
          <a:bodyPr wrap="none">
            <a:spAutoFit/>
          </a:bodyPr>
          <a:lstStyle/>
          <a:p>
            <a:r>
              <a:rPr lang="es-ES_tradnl" sz="2800" b="1" dirty="0">
                <a:sym typeface="Wingdings" panose="05000000000000000000" pitchFamily="2" charset="2"/>
              </a:rPr>
              <a:t>Riesgo agronómico en cultivos sensibles</a:t>
            </a:r>
            <a:endParaRPr lang="es-ES" sz="2800" b="1" dirty="0"/>
          </a:p>
        </p:txBody>
      </p:sp>
      <p:sp>
        <p:nvSpPr>
          <p:cNvPr id="19" name="CuadroTexto 18">
            <a:extLst>
              <a:ext uri="{FF2B5EF4-FFF2-40B4-BE49-F238E27FC236}">
                <a16:creationId xmlns:a16="http://schemas.microsoft.com/office/drawing/2014/main" id="{D29CD9DB-F755-4ABB-8403-CFEF0E0494B4}"/>
              </a:ext>
            </a:extLst>
          </p:cNvPr>
          <p:cNvSpPr txBox="1"/>
          <p:nvPr/>
        </p:nvSpPr>
        <p:spPr>
          <a:xfrm>
            <a:off x="1772916" y="117119"/>
            <a:ext cx="5768887" cy="523220"/>
          </a:xfrm>
          <a:prstGeom prst="rect">
            <a:avLst/>
          </a:prstGeom>
          <a:noFill/>
        </p:spPr>
        <p:txBody>
          <a:bodyPr wrap="none" rtlCol="0">
            <a:spAutoFit/>
          </a:bodyPr>
          <a:lstStyle/>
          <a:p>
            <a:r>
              <a:rPr lang="es-ES_tradnl" sz="2800" b="1" dirty="0"/>
              <a:t>AGUA DESALINIZADA MARINA (AMD)</a:t>
            </a:r>
            <a:endParaRPr lang="es-ES" sz="2800" b="1" dirty="0"/>
          </a:p>
        </p:txBody>
      </p:sp>
      <p:grpSp>
        <p:nvGrpSpPr>
          <p:cNvPr id="40" name="Grupo 39">
            <a:extLst>
              <a:ext uri="{FF2B5EF4-FFF2-40B4-BE49-F238E27FC236}">
                <a16:creationId xmlns:a16="http://schemas.microsoft.com/office/drawing/2014/main" id="{D59038CF-BC52-401F-8213-4EB72F66E963}"/>
              </a:ext>
            </a:extLst>
          </p:cNvPr>
          <p:cNvGrpSpPr/>
          <p:nvPr/>
        </p:nvGrpSpPr>
        <p:grpSpPr>
          <a:xfrm>
            <a:off x="291103" y="932145"/>
            <a:ext cx="8404708" cy="3110792"/>
            <a:chOff x="291103" y="932145"/>
            <a:chExt cx="8404708" cy="3110792"/>
          </a:xfrm>
        </p:grpSpPr>
        <p:sp>
          <p:nvSpPr>
            <p:cNvPr id="3" name="CuadroTexto 2"/>
            <p:cNvSpPr txBox="1"/>
            <p:nvPr/>
          </p:nvSpPr>
          <p:spPr>
            <a:xfrm>
              <a:off x="928661" y="932145"/>
              <a:ext cx="6343275" cy="461665"/>
            </a:xfrm>
            <a:prstGeom prst="rect">
              <a:avLst/>
            </a:prstGeom>
            <a:noFill/>
          </p:spPr>
          <p:txBody>
            <a:bodyPr wrap="none" rtlCol="0">
              <a:spAutoFit/>
            </a:bodyPr>
            <a:lstStyle/>
            <a:p>
              <a:r>
                <a:rPr lang="es-ES_tradnl" sz="2400" b="1" dirty="0"/>
                <a:t>Comparativa del AMD con otras fuentes de agua</a:t>
              </a:r>
              <a:endParaRPr lang="es-ES" sz="2400" b="1" dirty="0"/>
            </a:p>
          </p:txBody>
        </p:sp>
        <p:pic>
          <p:nvPicPr>
            <p:cNvPr id="1026" name="Picture 2" descr="Resultado de imagen de trasvase tajo segura&quot;">
              <a:extLst>
                <a:ext uri="{FF2B5EF4-FFF2-40B4-BE49-F238E27FC236}">
                  <a16:creationId xmlns:a16="http://schemas.microsoft.com/office/drawing/2014/main" id="{532335E3-1970-425A-90B3-E27881C53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40" y="1772209"/>
              <a:ext cx="3508302" cy="21645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de UPCT&quot;">
              <a:extLst>
                <a:ext uri="{FF2B5EF4-FFF2-40B4-BE49-F238E27FC236}">
                  <a16:creationId xmlns:a16="http://schemas.microsoft.com/office/drawing/2014/main" id="{177FAEA8-2481-48FF-A69F-11B02C27C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777" y="1008347"/>
              <a:ext cx="1169034" cy="39942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upo 37">
              <a:extLst>
                <a:ext uri="{FF2B5EF4-FFF2-40B4-BE49-F238E27FC236}">
                  <a16:creationId xmlns:a16="http://schemas.microsoft.com/office/drawing/2014/main" id="{BF0FB763-C25F-4F7E-A559-2EEC2197F623}"/>
                </a:ext>
              </a:extLst>
            </p:cNvPr>
            <p:cNvGrpSpPr/>
            <p:nvPr/>
          </p:nvGrpSpPr>
          <p:grpSpPr>
            <a:xfrm>
              <a:off x="291103" y="1420655"/>
              <a:ext cx="3707251" cy="2622282"/>
              <a:chOff x="291103" y="1420655"/>
              <a:chExt cx="3707251" cy="2622282"/>
            </a:xfrm>
          </p:grpSpPr>
          <p:sp>
            <p:nvSpPr>
              <p:cNvPr id="22" name="CuadroTexto 21">
                <a:extLst>
                  <a:ext uri="{FF2B5EF4-FFF2-40B4-BE49-F238E27FC236}">
                    <a16:creationId xmlns:a16="http://schemas.microsoft.com/office/drawing/2014/main" id="{67B32A27-79C5-4F98-BE86-9A4CD7D02AF7}"/>
                  </a:ext>
                </a:extLst>
              </p:cNvPr>
              <p:cNvSpPr txBox="1"/>
              <p:nvPr/>
            </p:nvSpPr>
            <p:spPr>
              <a:xfrm>
                <a:off x="291103" y="1420655"/>
                <a:ext cx="3707251" cy="369332"/>
              </a:xfrm>
              <a:prstGeom prst="rect">
                <a:avLst/>
              </a:prstGeom>
              <a:noFill/>
            </p:spPr>
            <p:txBody>
              <a:bodyPr wrap="square" rtlCol="0">
                <a:spAutoFit/>
              </a:bodyPr>
              <a:lstStyle/>
              <a:p>
                <a:pPr algn="ctr"/>
                <a:r>
                  <a:rPr lang="es-ES" b="1" dirty="0"/>
                  <a:t>4 </a:t>
                </a:r>
                <a:r>
                  <a:rPr lang="es-ES" b="1" dirty="0" err="1"/>
                  <a:t>IDAMs</a:t>
                </a:r>
                <a:r>
                  <a:rPr lang="es-ES" b="1" dirty="0"/>
                  <a:t> con uso para riego agrícola</a:t>
                </a:r>
              </a:p>
            </p:txBody>
          </p:sp>
          <p:pic>
            <p:nvPicPr>
              <p:cNvPr id="5" name="Imagen 4">
                <a:extLst>
                  <a:ext uri="{FF2B5EF4-FFF2-40B4-BE49-F238E27FC236}">
                    <a16:creationId xmlns:a16="http://schemas.microsoft.com/office/drawing/2014/main" id="{CCFD59EA-BE8D-4F38-8B08-DAA96AAE9C03}"/>
                  </a:ext>
                </a:extLst>
              </p:cNvPr>
              <p:cNvPicPr>
                <a:picLocks noChangeAspect="1"/>
              </p:cNvPicPr>
              <p:nvPr/>
            </p:nvPicPr>
            <p:blipFill>
              <a:blip r:embed="rId5"/>
              <a:stretch>
                <a:fillRect/>
              </a:stretch>
            </p:blipFill>
            <p:spPr>
              <a:xfrm>
                <a:off x="587133" y="1831902"/>
                <a:ext cx="3050433" cy="2158006"/>
              </a:xfrm>
              <a:prstGeom prst="rect">
                <a:avLst/>
              </a:prstGeom>
            </p:spPr>
          </p:pic>
          <p:sp>
            <p:nvSpPr>
              <p:cNvPr id="13" name="Elipse 12">
                <a:extLst>
                  <a:ext uri="{FF2B5EF4-FFF2-40B4-BE49-F238E27FC236}">
                    <a16:creationId xmlns:a16="http://schemas.microsoft.com/office/drawing/2014/main" id="{F48651A5-8868-4F60-8506-F455009E6DA2}"/>
                  </a:ext>
                </a:extLst>
              </p:cNvPr>
              <p:cNvSpPr/>
              <p:nvPr/>
            </p:nvSpPr>
            <p:spPr>
              <a:xfrm>
                <a:off x="2843487" y="2982056"/>
                <a:ext cx="93338" cy="851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ED5D6C3C-4501-4C82-A459-5C161DF0D45C}"/>
                  </a:ext>
                </a:extLst>
              </p:cNvPr>
              <p:cNvSpPr txBox="1"/>
              <p:nvPr/>
            </p:nvSpPr>
            <p:spPr>
              <a:xfrm>
                <a:off x="2936825" y="2870728"/>
                <a:ext cx="906017" cy="307777"/>
              </a:xfrm>
              <a:prstGeom prst="rect">
                <a:avLst/>
              </a:prstGeom>
              <a:noFill/>
            </p:spPr>
            <p:txBody>
              <a:bodyPr wrap="none" rtlCol="0">
                <a:spAutoFit/>
              </a:bodyPr>
              <a:lstStyle/>
              <a:p>
                <a:r>
                  <a:rPr lang="es-ES" sz="1400" dirty="0"/>
                  <a:t>Torrevieja</a:t>
                </a:r>
              </a:p>
            </p:txBody>
          </p:sp>
          <p:grpSp>
            <p:nvGrpSpPr>
              <p:cNvPr id="28" name="Grupo 27">
                <a:extLst>
                  <a:ext uri="{FF2B5EF4-FFF2-40B4-BE49-F238E27FC236}">
                    <a16:creationId xmlns:a16="http://schemas.microsoft.com/office/drawing/2014/main" id="{D19D4590-ABC7-44C8-9C9C-2D948640B181}"/>
                  </a:ext>
                </a:extLst>
              </p:cNvPr>
              <p:cNvGrpSpPr/>
              <p:nvPr/>
            </p:nvGrpSpPr>
            <p:grpSpPr>
              <a:xfrm>
                <a:off x="2563507" y="3408667"/>
                <a:ext cx="1208259" cy="307777"/>
                <a:chOff x="963887" y="2983345"/>
                <a:chExt cx="1208259" cy="307777"/>
              </a:xfrm>
            </p:grpSpPr>
            <p:sp>
              <p:nvSpPr>
                <p:cNvPr id="29" name="Elipse 28">
                  <a:extLst>
                    <a:ext uri="{FF2B5EF4-FFF2-40B4-BE49-F238E27FC236}">
                      <a16:creationId xmlns:a16="http://schemas.microsoft.com/office/drawing/2014/main" id="{AE3A20EB-6180-43E5-9DC6-3FD5DBC2044C}"/>
                    </a:ext>
                  </a:extLst>
                </p:cNvPr>
                <p:cNvSpPr/>
                <p:nvPr/>
              </p:nvSpPr>
              <p:spPr>
                <a:xfrm>
                  <a:off x="963887" y="3094673"/>
                  <a:ext cx="93338" cy="851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5A9192FC-6546-40C9-8CEE-767164290093}"/>
                    </a:ext>
                  </a:extLst>
                </p:cNvPr>
                <p:cNvSpPr txBox="1"/>
                <p:nvPr/>
              </p:nvSpPr>
              <p:spPr>
                <a:xfrm>
                  <a:off x="1057225" y="2983345"/>
                  <a:ext cx="1114921" cy="307777"/>
                </a:xfrm>
                <a:prstGeom prst="rect">
                  <a:avLst/>
                </a:prstGeom>
                <a:noFill/>
              </p:spPr>
              <p:txBody>
                <a:bodyPr wrap="none" rtlCol="0">
                  <a:spAutoFit/>
                </a:bodyPr>
                <a:lstStyle/>
                <a:p>
                  <a:r>
                    <a:rPr lang="es-ES" sz="1400" dirty="0"/>
                    <a:t>Escombreras</a:t>
                  </a:r>
                </a:p>
              </p:txBody>
            </p:sp>
          </p:grpSp>
          <p:grpSp>
            <p:nvGrpSpPr>
              <p:cNvPr id="32" name="Grupo 31">
                <a:extLst>
                  <a:ext uri="{FF2B5EF4-FFF2-40B4-BE49-F238E27FC236}">
                    <a16:creationId xmlns:a16="http://schemas.microsoft.com/office/drawing/2014/main" id="{28336534-A789-4646-9AE1-B8DEE3133BF1}"/>
                  </a:ext>
                </a:extLst>
              </p:cNvPr>
              <p:cNvGrpSpPr/>
              <p:nvPr/>
            </p:nvGrpSpPr>
            <p:grpSpPr>
              <a:xfrm>
                <a:off x="2098060" y="3546327"/>
                <a:ext cx="1249104" cy="307777"/>
                <a:chOff x="963887" y="3054790"/>
                <a:chExt cx="1249104" cy="307777"/>
              </a:xfrm>
            </p:grpSpPr>
            <p:sp>
              <p:nvSpPr>
                <p:cNvPr id="33" name="Elipse 32">
                  <a:extLst>
                    <a:ext uri="{FF2B5EF4-FFF2-40B4-BE49-F238E27FC236}">
                      <a16:creationId xmlns:a16="http://schemas.microsoft.com/office/drawing/2014/main" id="{21542D8C-5EA2-4136-9D82-A851BE934855}"/>
                    </a:ext>
                  </a:extLst>
                </p:cNvPr>
                <p:cNvSpPr/>
                <p:nvPr/>
              </p:nvSpPr>
              <p:spPr>
                <a:xfrm>
                  <a:off x="963887" y="3094673"/>
                  <a:ext cx="93338" cy="851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BD60AC1F-034F-493A-B1DC-B3DF102BA1C8}"/>
                    </a:ext>
                  </a:extLst>
                </p:cNvPr>
                <p:cNvSpPr txBox="1"/>
                <p:nvPr/>
              </p:nvSpPr>
              <p:spPr>
                <a:xfrm>
                  <a:off x="1057225" y="3054790"/>
                  <a:ext cx="1155766" cy="307777"/>
                </a:xfrm>
                <a:prstGeom prst="rect">
                  <a:avLst/>
                </a:prstGeom>
                <a:noFill/>
              </p:spPr>
              <p:txBody>
                <a:bodyPr wrap="none" rtlCol="0">
                  <a:spAutoFit/>
                </a:bodyPr>
                <a:lstStyle/>
                <a:p>
                  <a:r>
                    <a:rPr lang="es-ES" sz="1400" dirty="0" err="1"/>
                    <a:t>Valdelentisco</a:t>
                  </a:r>
                  <a:endParaRPr lang="es-ES" sz="1400" dirty="0"/>
                </a:p>
              </p:txBody>
            </p:sp>
          </p:grpSp>
          <p:grpSp>
            <p:nvGrpSpPr>
              <p:cNvPr id="35" name="Grupo 34">
                <a:extLst>
                  <a:ext uri="{FF2B5EF4-FFF2-40B4-BE49-F238E27FC236}">
                    <a16:creationId xmlns:a16="http://schemas.microsoft.com/office/drawing/2014/main" id="{4D690BB9-7D29-4D59-BF6D-B72C7BEE0211}"/>
                  </a:ext>
                </a:extLst>
              </p:cNvPr>
              <p:cNvGrpSpPr/>
              <p:nvPr/>
            </p:nvGrpSpPr>
            <p:grpSpPr>
              <a:xfrm>
                <a:off x="1965201" y="3727413"/>
                <a:ext cx="759319" cy="315524"/>
                <a:chOff x="963887" y="3094673"/>
                <a:chExt cx="759319" cy="315524"/>
              </a:xfrm>
            </p:grpSpPr>
            <p:sp>
              <p:nvSpPr>
                <p:cNvPr id="36" name="Elipse 35">
                  <a:extLst>
                    <a:ext uri="{FF2B5EF4-FFF2-40B4-BE49-F238E27FC236}">
                      <a16:creationId xmlns:a16="http://schemas.microsoft.com/office/drawing/2014/main" id="{014E0C7D-680A-4FE2-A967-6EA7DAB19F4E}"/>
                    </a:ext>
                  </a:extLst>
                </p:cNvPr>
                <p:cNvSpPr/>
                <p:nvPr/>
              </p:nvSpPr>
              <p:spPr>
                <a:xfrm>
                  <a:off x="963887" y="3094673"/>
                  <a:ext cx="93338" cy="851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B31685F0-F0F5-4BC8-A217-40C43EAE15E6}"/>
                    </a:ext>
                  </a:extLst>
                </p:cNvPr>
                <p:cNvSpPr txBox="1"/>
                <p:nvPr/>
              </p:nvSpPr>
              <p:spPr>
                <a:xfrm>
                  <a:off x="1014358" y="3102420"/>
                  <a:ext cx="708848" cy="307777"/>
                </a:xfrm>
                <a:prstGeom prst="rect">
                  <a:avLst/>
                </a:prstGeom>
                <a:noFill/>
              </p:spPr>
              <p:txBody>
                <a:bodyPr wrap="none" rtlCol="0">
                  <a:spAutoFit/>
                </a:bodyPr>
                <a:lstStyle/>
                <a:p>
                  <a:r>
                    <a:rPr lang="es-ES" sz="1400" dirty="0"/>
                    <a:t>Águilas</a:t>
                  </a:r>
                </a:p>
              </p:txBody>
            </p:sp>
          </p:grpSp>
        </p:grpSp>
        <p:sp>
          <p:nvSpPr>
            <p:cNvPr id="39" name="CuadroTexto 38">
              <a:extLst>
                <a:ext uri="{FF2B5EF4-FFF2-40B4-BE49-F238E27FC236}">
                  <a16:creationId xmlns:a16="http://schemas.microsoft.com/office/drawing/2014/main" id="{C9DEA76C-B643-4112-8E74-1F6A7E1255C8}"/>
                </a:ext>
              </a:extLst>
            </p:cNvPr>
            <p:cNvSpPr txBox="1"/>
            <p:nvPr/>
          </p:nvSpPr>
          <p:spPr>
            <a:xfrm>
              <a:off x="4100299" y="2689668"/>
              <a:ext cx="540917" cy="584775"/>
            </a:xfrm>
            <a:prstGeom prst="rect">
              <a:avLst/>
            </a:prstGeom>
            <a:noFill/>
          </p:spPr>
          <p:txBody>
            <a:bodyPr wrap="none" rtlCol="0">
              <a:spAutoFit/>
            </a:bodyPr>
            <a:lstStyle/>
            <a:p>
              <a:r>
                <a:rPr lang="es-ES" sz="3200" b="1" dirty="0"/>
                <a:t>vs</a:t>
              </a:r>
            </a:p>
          </p:txBody>
        </p:sp>
      </p:grpSp>
    </p:spTree>
    <p:extLst>
      <p:ext uri="{BB962C8B-B14F-4D97-AF65-F5344CB8AC3E}">
        <p14:creationId xmlns:p14="http://schemas.microsoft.com/office/powerpoint/2010/main" val="36977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E0A559-C07D-4494-AD24-F6B635EC026F}"/>
              </a:ext>
            </a:extLst>
          </p:cNvPr>
          <p:cNvSpPr/>
          <p:nvPr/>
        </p:nvSpPr>
        <p:spPr>
          <a:xfrm>
            <a:off x="0" y="0"/>
            <a:ext cx="9144000" cy="7974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9E68564-EF4C-4E95-94AB-912055254326}"/>
              </a:ext>
            </a:extLst>
          </p:cNvPr>
          <p:cNvSpPr txBox="1"/>
          <p:nvPr/>
        </p:nvSpPr>
        <p:spPr>
          <a:xfrm>
            <a:off x="1782105" y="141113"/>
            <a:ext cx="5556200" cy="461665"/>
          </a:xfrm>
          <a:prstGeom prst="rect">
            <a:avLst/>
          </a:prstGeom>
          <a:noFill/>
        </p:spPr>
        <p:txBody>
          <a:bodyPr wrap="none" rtlCol="0">
            <a:spAutoFit/>
          </a:bodyPr>
          <a:lstStyle/>
          <a:p>
            <a:pPr algn="ctr"/>
            <a:r>
              <a:rPr lang="es-ES" sz="2400" b="1" dirty="0"/>
              <a:t>EMPLEO DE AGUAS NO CONVENCIONALES</a:t>
            </a:r>
          </a:p>
        </p:txBody>
      </p:sp>
      <p:grpSp>
        <p:nvGrpSpPr>
          <p:cNvPr id="16" name="Grupo 15">
            <a:extLst>
              <a:ext uri="{FF2B5EF4-FFF2-40B4-BE49-F238E27FC236}">
                <a16:creationId xmlns:a16="http://schemas.microsoft.com/office/drawing/2014/main" id="{D2117710-4EC2-4496-AF71-D1E067333CB0}"/>
              </a:ext>
            </a:extLst>
          </p:cNvPr>
          <p:cNvGrpSpPr/>
          <p:nvPr/>
        </p:nvGrpSpPr>
        <p:grpSpPr>
          <a:xfrm>
            <a:off x="617442" y="1002661"/>
            <a:ext cx="8229837" cy="1043249"/>
            <a:chOff x="617442" y="1002661"/>
            <a:chExt cx="8229837" cy="1043249"/>
          </a:xfrm>
        </p:grpSpPr>
        <p:sp>
          <p:nvSpPr>
            <p:cNvPr id="7" name="CuadroTexto 6">
              <a:extLst>
                <a:ext uri="{FF2B5EF4-FFF2-40B4-BE49-F238E27FC236}">
                  <a16:creationId xmlns:a16="http://schemas.microsoft.com/office/drawing/2014/main" id="{1EAA1943-2AA7-4E0E-97D0-94D1A919F43D}"/>
                </a:ext>
              </a:extLst>
            </p:cNvPr>
            <p:cNvSpPr txBox="1"/>
            <p:nvPr/>
          </p:nvSpPr>
          <p:spPr>
            <a:xfrm>
              <a:off x="821749" y="1584245"/>
              <a:ext cx="8025530" cy="461665"/>
            </a:xfrm>
            <a:prstGeom prst="rect">
              <a:avLst/>
            </a:prstGeom>
            <a:noFill/>
          </p:spPr>
          <p:txBody>
            <a:bodyPr wrap="none" rtlCol="0">
              <a:spAutoFit/>
            </a:bodyPr>
            <a:lstStyle/>
            <a:p>
              <a:r>
                <a:rPr lang="es-ES" sz="2400" dirty="0"/>
                <a:t>Suministro constante </a:t>
              </a:r>
              <a:r>
                <a:rPr lang="es-ES" sz="2400" dirty="0">
                  <a:sym typeface="Wingdings" panose="05000000000000000000" pitchFamily="2" charset="2"/>
                </a:rPr>
                <a:t> Resolver problemas de escasez hídrica</a:t>
              </a:r>
              <a:endParaRPr lang="es-ES" sz="2400" dirty="0"/>
            </a:p>
          </p:txBody>
        </p:sp>
        <p:sp>
          <p:nvSpPr>
            <p:cNvPr id="8" name="CuadroTexto 7">
              <a:extLst>
                <a:ext uri="{FF2B5EF4-FFF2-40B4-BE49-F238E27FC236}">
                  <a16:creationId xmlns:a16="http://schemas.microsoft.com/office/drawing/2014/main" id="{E462795A-CD6D-4C4D-8B04-56F726A168F4}"/>
                </a:ext>
              </a:extLst>
            </p:cNvPr>
            <p:cNvSpPr txBox="1"/>
            <p:nvPr/>
          </p:nvSpPr>
          <p:spPr>
            <a:xfrm>
              <a:off x="617442" y="1002661"/>
              <a:ext cx="5732082" cy="954107"/>
            </a:xfrm>
            <a:prstGeom prst="rect">
              <a:avLst/>
            </a:prstGeom>
            <a:noFill/>
          </p:spPr>
          <p:txBody>
            <a:bodyPr wrap="none" rtlCol="0">
              <a:spAutoFit/>
            </a:bodyPr>
            <a:lstStyle/>
            <a:p>
              <a:r>
                <a:rPr lang="es-ES" sz="2800" b="1" dirty="0"/>
                <a:t>Principal ventaja para el uso agrícola:</a:t>
              </a:r>
            </a:p>
            <a:p>
              <a:pPr marL="285750" indent="-285750">
                <a:buFont typeface="Arial" panose="020B0604020202020204" pitchFamily="34" charset="0"/>
                <a:buChar char="•"/>
              </a:pPr>
              <a:endParaRPr lang="es-ES" sz="2800" b="1" dirty="0"/>
            </a:p>
          </p:txBody>
        </p:sp>
      </p:grpSp>
      <p:grpSp>
        <p:nvGrpSpPr>
          <p:cNvPr id="17" name="Grupo 16">
            <a:extLst>
              <a:ext uri="{FF2B5EF4-FFF2-40B4-BE49-F238E27FC236}">
                <a16:creationId xmlns:a16="http://schemas.microsoft.com/office/drawing/2014/main" id="{B8265091-6DC6-4355-8BD9-3DBA69F3E574}"/>
              </a:ext>
            </a:extLst>
          </p:cNvPr>
          <p:cNvGrpSpPr/>
          <p:nvPr/>
        </p:nvGrpSpPr>
        <p:grpSpPr>
          <a:xfrm>
            <a:off x="617442" y="2348289"/>
            <a:ext cx="5015105" cy="2095475"/>
            <a:chOff x="617442" y="2466393"/>
            <a:chExt cx="5015105" cy="2095475"/>
          </a:xfrm>
        </p:grpSpPr>
        <p:sp>
          <p:nvSpPr>
            <p:cNvPr id="6" name="CuadroTexto 5">
              <a:extLst>
                <a:ext uri="{FF2B5EF4-FFF2-40B4-BE49-F238E27FC236}">
                  <a16:creationId xmlns:a16="http://schemas.microsoft.com/office/drawing/2014/main" id="{39A8ABCC-5F9F-439A-87DB-1355A2B1069F}"/>
                </a:ext>
              </a:extLst>
            </p:cNvPr>
            <p:cNvSpPr txBox="1"/>
            <p:nvPr/>
          </p:nvSpPr>
          <p:spPr>
            <a:xfrm>
              <a:off x="886504" y="2992208"/>
              <a:ext cx="4746043" cy="1569660"/>
            </a:xfrm>
            <a:prstGeom prst="rect">
              <a:avLst/>
            </a:prstGeom>
            <a:noFill/>
          </p:spPr>
          <p:txBody>
            <a:bodyPr wrap="none" rtlCol="0">
              <a:spAutoFit/>
            </a:bodyPr>
            <a:lstStyle/>
            <a:p>
              <a:pPr marL="285750" indent="-285750">
                <a:buFont typeface="Arial" panose="020B0604020202020204" pitchFamily="34" charset="0"/>
                <a:buChar char="•"/>
              </a:pPr>
              <a:r>
                <a:rPr lang="es-ES" sz="2400" dirty="0"/>
                <a:t>Baja calidad agronómica del agua</a:t>
              </a:r>
            </a:p>
            <a:p>
              <a:pPr marL="285750" indent="-285750">
                <a:buFont typeface="Arial" panose="020B0604020202020204" pitchFamily="34" charset="0"/>
                <a:buChar char="•"/>
              </a:pPr>
              <a:r>
                <a:rPr lang="es-ES" sz="2400" dirty="0"/>
                <a:t>Riesgo en la seguridad alimentaria</a:t>
              </a:r>
            </a:p>
            <a:p>
              <a:pPr marL="285750" indent="-285750">
                <a:buFont typeface="Arial" panose="020B0604020202020204" pitchFamily="34" charset="0"/>
                <a:buChar char="•"/>
              </a:pPr>
              <a:r>
                <a:rPr lang="es-ES" sz="2400" dirty="0"/>
                <a:t>Elevado precio</a:t>
              </a:r>
            </a:p>
            <a:p>
              <a:pPr marL="285750" indent="-285750">
                <a:buFont typeface="Arial" panose="020B0604020202020204" pitchFamily="34" charset="0"/>
                <a:buChar char="•"/>
              </a:pPr>
              <a:r>
                <a:rPr lang="es-ES" sz="2400" dirty="0"/>
                <a:t>Normativas de regulación</a:t>
              </a:r>
            </a:p>
          </p:txBody>
        </p:sp>
        <p:sp>
          <p:nvSpPr>
            <p:cNvPr id="9" name="Rectángulo 8">
              <a:extLst>
                <a:ext uri="{FF2B5EF4-FFF2-40B4-BE49-F238E27FC236}">
                  <a16:creationId xmlns:a16="http://schemas.microsoft.com/office/drawing/2014/main" id="{F061E611-7DEF-4D59-8A58-F9389CE46132}"/>
                </a:ext>
              </a:extLst>
            </p:cNvPr>
            <p:cNvSpPr/>
            <p:nvPr/>
          </p:nvSpPr>
          <p:spPr>
            <a:xfrm>
              <a:off x="617442" y="2466393"/>
              <a:ext cx="3524106" cy="461665"/>
            </a:xfrm>
            <a:prstGeom prst="rect">
              <a:avLst/>
            </a:prstGeom>
          </p:spPr>
          <p:txBody>
            <a:bodyPr wrap="none">
              <a:spAutoFit/>
            </a:bodyPr>
            <a:lstStyle/>
            <a:p>
              <a:r>
                <a:rPr lang="es-ES" sz="2400" b="1" dirty="0"/>
                <a:t>Falta de aceptación social:</a:t>
              </a:r>
            </a:p>
          </p:txBody>
        </p:sp>
      </p:grpSp>
      <p:grpSp>
        <p:nvGrpSpPr>
          <p:cNvPr id="19" name="Grupo 18">
            <a:extLst>
              <a:ext uri="{FF2B5EF4-FFF2-40B4-BE49-F238E27FC236}">
                <a16:creationId xmlns:a16="http://schemas.microsoft.com/office/drawing/2014/main" id="{E15D2EC6-13C1-4611-8377-D691B146D48A}"/>
              </a:ext>
            </a:extLst>
          </p:cNvPr>
          <p:cNvGrpSpPr/>
          <p:nvPr/>
        </p:nvGrpSpPr>
        <p:grpSpPr>
          <a:xfrm>
            <a:off x="273132" y="4750130"/>
            <a:ext cx="8685412" cy="1738229"/>
            <a:chOff x="273132" y="4750130"/>
            <a:chExt cx="8685412" cy="1738229"/>
          </a:xfrm>
        </p:grpSpPr>
        <p:grpSp>
          <p:nvGrpSpPr>
            <p:cNvPr id="18" name="Grupo 17">
              <a:extLst>
                <a:ext uri="{FF2B5EF4-FFF2-40B4-BE49-F238E27FC236}">
                  <a16:creationId xmlns:a16="http://schemas.microsoft.com/office/drawing/2014/main" id="{DD436170-DBB6-40B8-81AD-C9366664D291}"/>
                </a:ext>
              </a:extLst>
            </p:cNvPr>
            <p:cNvGrpSpPr/>
            <p:nvPr/>
          </p:nvGrpSpPr>
          <p:grpSpPr>
            <a:xfrm>
              <a:off x="354821" y="4950970"/>
              <a:ext cx="8603723" cy="1537389"/>
              <a:chOff x="354821" y="4950970"/>
              <a:chExt cx="8603723" cy="1537389"/>
            </a:xfrm>
          </p:grpSpPr>
          <p:pic>
            <p:nvPicPr>
              <p:cNvPr id="11" name="Imagen 10">
                <a:extLst>
                  <a:ext uri="{FF2B5EF4-FFF2-40B4-BE49-F238E27FC236}">
                    <a16:creationId xmlns:a16="http://schemas.microsoft.com/office/drawing/2014/main" id="{C8621E62-CB5C-490E-976E-F3736C6D81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3" t="19844" r="10571" b="25385"/>
              <a:stretch/>
            </p:blipFill>
            <p:spPr>
              <a:xfrm>
                <a:off x="354821" y="5308465"/>
                <a:ext cx="2100864" cy="1075475"/>
              </a:xfrm>
              <a:prstGeom prst="rect">
                <a:avLst/>
              </a:prstGeom>
            </p:spPr>
          </p:pic>
          <p:sp>
            <p:nvSpPr>
              <p:cNvPr id="12" name="CuadroTexto 11">
                <a:extLst>
                  <a:ext uri="{FF2B5EF4-FFF2-40B4-BE49-F238E27FC236}">
                    <a16:creationId xmlns:a16="http://schemas.microsoft.com/office/drawing/2014/main" id="{4610DDD8-D394-43B7-98DD-C855A35DE666}"/>
                  </a:ext>
                </a:extLst>
              </p:cNvPr>
              <p:cNvSpPr txBox="1"/>
              <p:nvPr/>
            </p:nvSpPr>
            <p:spPr>
              <a:xfrm>
                <a:off x="3962863" y="4950970"/>
                <a:ext cx="3814378" cy="461665"/>
              </a:xfrm>
              <a:prstGeom prst="rect">
                <a:avLst/>
              </a:prstGeom>
              <a:noFill/>
            </p:spPr>
            <p:txBody>
              <a:bodyPr wrap="none" rtlCol="0">
                <a:spAutoFit/>
              </a:bodyPr>
              <a:lstStyle/>
              <a:p>
                <a:r>
                  <a:rPr lang="es-ES" sz="2400" b="1" u="sng" dirty="0"/>
                  <a:t>Nueva línea de investigación</a:t>
                </a:r>
              </a:p>
            </p:txBody>
          </p:sp>
          <p:sp>
            <p:nvSpPr>
              <p:cNvPr id="13" name="CuadroTexto 12">
                <a:extLst>
                  <a:ext uri="{FF2B5EF4-FFF2-40B4-BE49-F238E27FC236}">
                    <a16:creationId xmlns:a16="http://schemas.microsoft.com/office/drawing/2014/main" id="{3123205A-F351-4366-A367-F85A85457C6B}"/>
                  </a:ext>
                </a:extLst>
              </p:cNvPr>
              <p:cNvSpPr txBox="1"/>
              <p:nvPr/>
            </p:nvSpPr>
            <p:spPr>
              <a:xfrm>
                <a:off x="2714017" y="5472696"/>
                <a:ext cx="6244527" cy="1015663"/>
              </a:xfrm>
              <a:prstGeom prst="rect">
                <a:avLst/>
              </a:prstGeom>
              <a:noFill/>
            </p:spPr>
            <p:txBody>
              <a:bodyPr wrap="square" rtlCol="0">
                <a:spAutoFit/>
              </a:bodyPr>
              <a:lstStyle/>
              <a:p>
                <a:pPr algn="just"/>
                <a:r>
                  <a:rPr lang="es-ES" sz="2000" b="1" dirty="0"/>
                  <a:t>Recomendaciones</a:t>
                </a:r>
                <a:r>
                  <a:rPr lang="es-ES" sz="2000" dirty="0"/>
                  <a:t> y empleo de </a:t>
                </a:r>
                <a:r>
                  <a:rPr lang="es-ES" sz="2000" b="1" dirty="0"/>
                  <a:t>estrategias agronómicas</a:t>
                </a:r>
                <a:r>
                  <a:rPr lang="es-ES" sz="2000" dirty="0"/>
                  <a:t> para utilizar las </a:t>
                </a:r>
                <a:r>
                  <a:rPr lang="es-ES" sz="2000" b="1" dirty="0"/>
                  <a:t>aguas no convencionales </a:t>
                </a:r>
                <a:r>
                  <a:rPr lang="es-ES" sz="2000" dirty="0"/>
                  <a:t>con mayor seguridad y garantías.</a:t>
                </a:r>
              </a:p>
            </p:txBody>
          </p:sp>
        </p:grpSp>
        <p:cxnSp>
          <p:nvCxnSpPr>
            <p:cNvPr id="15" name="Conector recto 14">
              <a:extLst>
                <a:ext uri="{FF2B5EF4-FFF2-40B4-BE49-F238E27FC236}">
                  <a16:creationId xmlns:a16="http://schemas.microsoft.com/office/drawing/2014/main" id="{D0A84A5C-4723-4882-B1F4-AE47F6AE5B56}"/>
                </a:ext>
              </a:extLst>
            </p:cNvPr>
            <p:cNvCxnSpPr/>
            <p:nvPr/>
          </p:nvCxnSpPr>
          <p:spPr>
            <a:xfrm>
              <a:off x="273132" y="4750130"/>
              <a:ext cx="8574147" cy="0"/>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1026" name="Picture 2" descr="Resultado de imagen de pros y contras&quot;">
            <a:extLst>
              <a:ext uri="{FF2B5EF4-FFF2-40B4-BE49-F238E27FC236}">
                <a16:creationId xmlns:a16="http://schemas.microsoft.com/office/drawing/2014/main" id="{029BC13C-29AB-4ABB-91BB-20F9F9112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009" y="2487698"/>
            <a:ext cx="2831357" cy="188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7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5E495F9-8BE6-4B65-BF60-533DD8A7FE92}"/>
              </a:ext>
            </a:extLst>
          </p:cNvPr>
          <p:cNvSpPr/>
          <p:nvPr/>
        </p:nvSpPr>
        <p:spPr>
          <a:xfrm>
            <a:off x="0" y="0"/>
            <a:ext cx="9144000" cy="7974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74941E-290E-45D7-9BEE-3C6C1691F83D}"/>
              </a:ext>
            </a:extLst>
          </p:cNvPr>
          <p:cNvSpPr txBox="1"/>
          <p:nvPr/>
        </p:nvSpPr>
        <p:spPr>
          <a:xfrm>
            <a:off x="570339" y="932468"/>
            <a:ext cx="3366691" cy="461665"/>
          </a:xfrm>
          <a:prstGeom prst="rect">
            <a:avLst/>
          </a:prstGeom>
          <a:noFill/>
        </p:spPr>
        <p:txBody>
          <a:bodyPr wrap="none" rtlCol="0">
            <a:spAutoFit/>
          </a:bodyPr>
          <a:lstStyle/>
          <a:p>
            <a:r>
              <a:rPr lang="es-ES" sz="2400" b="1" u="sng" dirty="0"/>
              <a:t>Aguas regeneradas EDAR</a:t>
            </a:r>
          </a:p>
        </p:txBody>
      </p:sp>
      <p:sp>
        <p:nvSpPr>
          <p:cNvPr id="4" name="CuadroTexto 3">
            <a:extLst>
              <a:ext uri="{FF2B5EF4-FFF2-40B4-BE49-F238E27FC236}">
                <a16:creationId xmlns:a16="http://schemas.microsoft.com/office/drawing/2014/main" id="{0EAD2964-7D8E-4747-AE8E-D8CCD2F28606}"/>
              </a:ext>
            </a:extLst>
          </p:cNvPr>
          <p:cNvSpPr txBox="1"/>
          <p:nvPr/>
        </p:nvSpPr>
        <p:spPr>
          <a:xfrm>
            <a:off x="5158965" y="932467"/>
            <a:ext cx="3450881" cy="461665"/>
          </a:xfrm>
          <a:prstGeom prst="rect">
            <a:avLst/>
          </a:prstGeom>
          <a:noFill/>
        </p:spPr>
        <p:txBody>
          <a:bodyPr wrap="none" rtlCol="0">
            <a:spAutoFit/>
          </a:bodyPr>
          <a:lstStyle/>
          <a:p>
            <a:r>
              <a:rPr lang="es-ES" sz="2400" b="1" u="sng" dirty="0"/>
              <a:t>Agua marina desalinizada</a:t>
            </a:r>
          </a:p>
        </p:txBody>
      </p:sp>
      <p:grpSp>
        <p:nvGrpSpPr>
          <p:cNvPr id="6" name="Grupo 5">
            <a:extLst>
              <a:ext uri="{FF2B5EF4-FFF2-40B4-BE49-F238E27FC236}">
                <a16:creationId xmlns:a16="http://schemas.microsoft.com/office/drawing/2014/main" id="{AE21FAE0-EA8C-4B9A-88FC-6D5D18054D5F}"/>
              </a:ext>
            </a:extLst>
          </p:cNvPr>
          <p:cNvGrpSpPr/>
          <p:nvPr/>
        </p:nvGrpSpPr>
        <p:grpSpPr>
          <a:xfrm>
            <a:off x="347070" y="1466244"/>
            <a:ext cx="4224929" cy="1335035"/>
            <a:chOff x="385364" y="1370017"/>
            <a:chExt cx="4224929" cy="1335035"/>
          </a:xfrm>
        </p:grpSpPr>
        <p:sp>
          <p:nvSpPr>
            <p:cNvPr id="10" name="Abrir corchete 9">
              <a:extLst>
                <a:ext uri="{FF2B5EF4-FFF2-40B4-BE49-F238E27FC236}">
                  <a16:creationId xmlns:a16="http://schemas.microsoft.com/office/drawing/2014/main" id="{2CC671EC-BF13-4273-9A6E-0B120C60BE2E}"/>
                </a:ext>
              </a:extLst>
            </p:cNvPr>
            <p:cNvSpPr/>
            <p:nvPr/>
          </p:nvSpPr>
          <p:spPr>
            <a:xfrm rot="16200000">
              <a:off x="2286246" y="261297"/>
              <a:ext cx="96699" cy="389846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ángulo 11">
              <a:extLst>
                <a:ext uri="{FF2B5EF4-FFF2-40B4-BE49-F238E27FC236}">
                  <a16:creationId xmlns:a16="http://schemas.microsoft.com/office/drawing/2014/main" id="{BBB24AEA-5589-4326-B5E8-4D1E1FBF0942}"/>
                </a:ext>
              </a:extLst>
            </p:cNvPr>
            <p:cNvSpPr/>
            <p:nvPr/>
          </p:nvSpPr>
          <p:spPr>
            <a:xfrm>
              <a:off x="419774" y="1370017"/>
              <a:ext cx="4190519" cy="707886"/>
            </a:xfrm>
            <a:prstGeom prst="rect">
              <a:avLst/>
            </a:prstGeom>
          </p:spPr>
          <p:txBody>
            <a:bodyPr wrap="square">
              <a:spAutoFit/>
            </a:bodyPr>
            <a:lstStyle/>
            <a:p>
              <a:pPr marL="285750" indent="-285750">
                <a:buFont typeface="Arial" panose="020B0604020202020204" pitchFamily="34" charset="0"/>
                <a:buChar char="•"/>
              </a:pPr>
              <a:r>
                <a:rPr lang="es-ES_tradnl" sz="2000" dirty="0"/>
                <a:t>Presencia de patógenos</a:t>
              </a:r>
              <a:endParaRPr lang="es-ES_tradnl" sz="2000" dirty="0">
                <a:solidFill>
                  <a:srgbClr val="FF0000"/>
                </a:solidFill>
              </a:endParaRPr>
            </a:p>
            <a:p>
              <a:pPr marL="285750" indent="-285750">
                <a:buFont typeface="Arial" panose="020B0604020202020204" pitchFamily="34" charset="0"/>
                <a:buChar char="•"/>
              </a:pPr>
              <a:r>
                <a:rPr lang="es-ES_tradnl" sz="2000" dirty="0"/>
                <a:t>Contaminantes emergentes</a:t>
              </a:r>
            </a:p>
          </p:txBody>
        </p:sp>
        <p:sp>
          <p:nvSpPr>
            <p:cNvPr id="15" name="CuadroTexto 14">
              <a:extLst>
                <a:ext uri="{FF2B5EF4-FFF2-40B4-BE49-F238E27FC236}">
                  <a16:creationId xmlns:a16="http://schemas.microsoft.com/office/drawing/2014/main" id="{08AAC9A2-5E1D-4363-98AC-67E7A94C7CEA}"/>
                </a:ext>
              </a:extLst>
            </p:cNvPr>
            <p:cNvSpPr txBox="1"/>
            <p:nvPr/>
          </p:nvSpPr>
          <p:spPr>
            <a:xfrm>
              <a:off x="539296" y="2304942"/>
              <a:ext cx="3927550" cy="400110"/>
            </a:xfrm>
            <a:prstGeom prst="rect">
              <a:avLst/>
            </a:prstGeom>
            <a:noFill/>
          </p:spPr>
          <p:txBody>
            <a:bodyPr wrap="none" rtlCol="0">
              <a:spAutoFit/>
            </a:bodyPr>
            <a:lstStyle/>
            <a:p>
              <a:r>
                <a:rPr lang="es-ES" sz="2000" b="1" dirty="0"/>
                <a:t>Métodos auxiliares de desinfección</a:t>
              </a:r>
            </a:p>
          </p:txBody>
        </p:sp>
      </p:grpSp>
      <p:sp>
        <p:nvSpPr>
          <p:cNvPr id="11" name="CuadroTexto 10">
            <a:extLst>
              <a:ext uri="{FF2B5EF4-FFF2-40B4-BE49-F238E27FC236}">
                <a16:creationId xmlns:a16="http://schemas.microsoft.com/office/drawing/2014/main" id="{539EEDC1-11FD-49F4-87F0-9203F1EBF230}"/>
              </a:ext>
            </a:extLst>
          </p:cNvPr>
          <p:cNvSpPr txBox="1"/>
          <p:nvPr/>
        </p:nvSpPr>
        <p:spPr>
          <a:xfrm>
            <a:off x="1193189" y="141000"/>
            <a:ext cx="6470747" cy="461665"/>
          </a:xfrm>
          <a:prstGeom prst="rect">
            <a:avLst/>
          </a:prstGeom>
          <a:noFill/>
        </p:spPr>
        <p:txBody>
          <a:bodyPr wrap="none" rtlCol="0">
            <a:spAutoFit/>
          </a:bodyPr>
          <a:lstStyle/>
          <a:p>
            <a:pPr algn="ctr"/>
            <a:r>
              <a:rPr lang="es-ES" sz="2400" b="1" dirty="0"/>
              <a:t>RECOMENDACIONES PARA UN USO MÁS SEGURO</a:t>
            </a:r>
          </a:p>
        </p:txBody>
      </p:sp>
    </p:spTree>
    <p:extLst>
      <p:ext uri="{BB962C8B-B14F-4D97-AF65-F5344CB8AC3E}">
        <p14:creationId xmlns:p14="http://schemas.microsoft.com/office/powerpoint/2010/main" val="19492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B01321F3-7310-4FBE-9FCA-2C3227522A01}"/>
              </a:ext>
            </a:extLst>
          </p:cNvPr>
          <p:cNvSpPr txBox="1"/>
          <p:nvPr/>
        </p:nvSpPr>
        <p:spPr>
          <a:xfrm>
            <a:off x="4982587" y="2899659"/>
            <a:ext cx="3846076" cy="1200329"/>
          </a:xfrm>
          <a:prstGeom prst="rect">
            <a:avLst/>
          </a:prstGeom>
          <a:solidFill>
            <a:srgbClr val="FFFFCC"/>
          </a:solidFill>
          <a:effectLst>
            <a:outerShdw blurRad="63500" sx="102000" sy="102000" algn="ctr" rotWithShape="0">
              <a:prstClr val="black">
                <a:alpha val="40000"/>
              </a:prstClr>
            </a:outerShdw>
          </a:effectLst>
        </p:spPr>
        <p:txBody>
          <a:bodyPr wrap="square" rtlCol="0">
            <a:spAutoFit/>
          </a:bodyPr>
          <a:lstStyle/>
          <a:p>
            <a:pPr algn="ctr"/>
            <a:r>
              <a:rPr lang="es-ES" sz="2400" b="1" dirty="0"/>
              <a:t>Nueva normativa europea más exigente en términos </a:t>
            </a:r>
          </a:p>
          <a:p>
            <a:pPr algn="ctr"/>
            <a:r>
              <a:rPr lang="es-ES" sz="2400" b="1" dirty="0"/>
              <a:t>de desinfección</a:t>
            </a:r>
          </a:p>
        </p:txBody>
      </p:sp>
      <p:sp>
        <p:nvSpPr>
          <p:cNvPr id="12" name="CuadroTexto 11">
            <a:extLst>
              <a:ext uri="{FF2B5EF4-FFF2-40B4-BE49-F238E27FC236}">
                <a16:creationId xmlns:a16="http://schemas.microsoft.com/office/drawing/2014/main" id="{A2A8895F-3F77-4525-8E28-6440BF9273BA}"/>
              </a:ext>
            </a:extLst>
          </p:cNvPr>
          <p:cNvSpPr txBox="1"/>
          <p:nvPr/>
        </p:nvSpPr>
        <p:spPr>
          <a:xfrm>
            <a:off x="950748" y="61056"/>
            <a:ext cx="7259488" cy="584775"/>
          </a:xfrm>
          <a:prstGeom prst="rect">
            <a:avLst/>
          </a:prstGeom>
          <a:noFill/>
        </p:spPr>
        <p:txBody>
          <a:bodyPr wrap="none" rtlCol="0">
            <a:spAutoFit/>
          </a:bodyPr>
          <a:lstStyle/>
          <a:p>
            <a:r>
              <a:rPr lang="es-ES_tradnl" sz="3200" b="1" dirty="0"/>
              <a:t>REUTILIZACIÓN DE AGUAS REGENERADAS</a:t>
            </a:r>
            <a:endParaRPr lang="es-ES" sz="3200" b="1" dirty="0"/>
          </a:p>
        </p:txBody>
      </p:sp>
      <p:sp>
        <p:nvSpPr>
          <p:cNvPr id="8" name="Rectángulo 7">
            <a:extLst>
              <a:ext uri="{FF2B5EF4-FFF2-40B4-BE49-F238E27FC236}">
                <a16:creationId xmlns:a16="http://schemas.microsoft.com/office/drawing/2014/main" id="{5BF5ECA9-17F7-4237-966C-8BC5379D474F}"/>
              </a:ext>
            </a:extLst>
          </p:cNvPr>
          <p:cNvSpPr/>
          <p:nvPr/>
        </p:nvSpPr>
        <p:spPr>
          <a:xfrm>
            <a:off x="644184" y="899767"/>
            <a:ext cx="7360333" cy="1785104"/>
          </a:xfrm>
          <a:prstGeom prst="rect">
            <a:avLst/>
          </a:prstGeom>
        </p:spPr>
        <p:txBody>
          <a:bodyPr wrap="square">
            <a:spAutoFit/>
          </a:bodyPr>
          <a:lstStyle/>
          <a:p>
            <a:pPr>
              <a:lnSpc>
                <a:spcPct val="150000"/>
              </a:lnSpc>
            </a:pPr>
            <a:r>
              <a:rPr lang="es-ES_tradnl" sz="2000" b="1" dirty="0">
                <a:sym typeface="Wingdings" panose="05000000000000000000" pitchFamily="2" charset="2"/>
              </a:rPr>
              <a:t>Riesgos sanitarios</a:t>
            </a:r>
          </a:p>
          <a:p>
            <a:pPr marL="285750" indent="-285750">
              <a:buFont typeface="Arial" panose="020B0604020202020204" pitchFamily="34" charset="0"/>
              <a:buChar char="•"/>
            </a:pPr>
            <a:r>
              <a:rPr lang="es-ES_tradnl" sz="2000" b="1" dirty="0"/>
              <a:t>Presencia de patógenos </a:t>
            </a:r>
            <a:r>
              <a:rPr lang="es-ES_tradnl" sz="2000" dirty="0"/>
              <a:t>(nematodos intestinales, </a:t>
            </a:r>
            <a:r>
              <a:rPr lang="es-ES_tradnl" sz="2000" i="1" dirty="0"/>
              <a:t>E. </a:t>
            </a:r>
            <a:r>
              <a:rPr lang="es-ES_tradnl" sz="2000" i="1" dirty="0" err="1"/>
              <a:t>coli</a:t>
            </a:r>
            <a:r>
              <a:rPr lang="es-ES_tradnl" sz="2000" dirty="0"/>
              <a:t>, etc.)</a:t>
            </a:r>
            <a:endParaRPr lang="es-ES_tradnl" sz="2000" dirty="0">
              <a:solidFill>
                <a:srgbClr val="FF0000"/>
              </a:solidFill>
            </a:endParaRPr>
          </a:p>
          <a:p>
            <a:pPr marL="285750" indent="-285750">
              <a:buFont typeface="Arial" panose="020B0604020202020204" pitchFamily="34" charset="0"/>
              <a:buChar char="•"/>
            </a:pPr>
            <a:r>
              <a:rPr lang="es-ES_tradnl" sz="2000" b="1" dirty="0"/>
              <a:t>Contaminantes emergentes</a:t>
            </a:r>
            <a:r>
              <a:rPr lang="es-ES_tradnl" sz="2000" dirty="0"/>
              <a:t> </a:t>
            </a:r>
            <a:r>
              <a:rPr lang="es-ES_tradnl" sz="2000" dirty="0">
                <a:sym typeface="Wingdings" panose="05000000000000000000" pitchFamily="2" charset="2"/>
              </a:rPr>
              <a:t> </a:t>
            </a:r>
            <a:r>
              <a:rPr lang="es-ES" sz="2000" dirty="0"/>
              <a:t>productos de belleza y cuidado personal, edulcorantes artificiales, productos farmacéuticos, hormonas o </a:t>
            </a:r>
            <a:r>
              <a:rPr lang="es-ES" sz="2000" dirty="0" err="1"/>
              <a:t>disruptores</a:t>
            </a:r>
            <a:r>
              <a:rPr lang="es-ES" sz="2000" dirty="0"/>
              <a:t> endocrinos).</a:t>
            </a:r>
            <a:r>
              <a:rPr lang="es-ES_tradnl" sz="2000" dirty="0"/>
              <a:t> </a:t>
            </a:r>
          </a:p>
        </p:txBody>
      </p:sp>
      <p:sp>
        <p:nvSpPr>
          <p:cNvPr id="9" name="CuadroTexto 8">
            <a:extLst>
              <a:ext uri="{FF2B5EF4-FFF2-40B4-BE49-F238E27FC236}">
                <a16:creationId xmlns:a16="http://schemas.microsoft.com/office/drawing/2014/main" id="{C5247E2B-1D64-4DF6-B2F9-527C9F1DF909}"/>
              </a:ext>
            </a:extLst>
          </p:cNvPr>
          <p:cNvSpPr txBox="1"/>
          <p:nvPr/>
        </p:nvSpPr>
        <p:spPr>
          <a:xfrm>
            <a:off x="4819650" y="4623697"/>
            <a:ext cx="4171950" cy="1754326"/>
          </a:xfrm>
          <a:prstGeom prst="rect">
            <a:avLst/>
          </a:prstGeom>
          <a:noFill/>
        </p:spPr>
        <p:txBody>
          <a:bodyPr wrap="square" rtlCol="0">
            <a:spAutoFit/>
          </a:bodyPr>
          <a:lstStyle/>
          <a:p>
            <a:r>
              <a:rPr lang="es-ES" b="1" dirty="0"/>
              <a:t>MÉTODOS AUXILIARES DE DESINFECCIÓN</a:t>
            </a:r>
          </a:p>
          <a:p>
            <a:pPr marL="285750" indent="-285750">
              <a:buFont typeface="Arial" panose="020B0604020202020204" pitchFamily="34" charset="0"/>
              <a:buChar char="•"/>
            </a:pPr>
            <a:r>
              <a:rPr lang="es-ES" dirty="0"/>
              <a:t>Cloro</a:t>
            </a:r>
          </a:p>
          <a:p>
            <a:pPr marL="285750" indent="-285750">
              <a:buFont typeface="Arial" panose="020B0604020202020204" pitchFamily="34" charset="0"/>
              <a:buChar char="•"/>
            </a:pPr>
            <a:r>
              <a:rPr lang="es-ES" dirty="0"/>
              <a:t>Hipoclorito sódico</a:t>
            </a:r>
          </a:p>
          <a:p>
            <a:pPr marL="285750" indent="-285750">
              <a:buFont typeface="Arial" panose="020B0604020202020204" pitchFamily="34" charset="0"/>
              <a:buChar char="•"/>
            </a:pPr>
            <a:r>
              <a:rPr lang="es-ES" dirty="0"/>
              <a:t>Luz </a:t>
            </a:r>
            <a:r>
              <a:rPr lang="es-ES" dirty="0" err="1"/>
              <a:t>ultra-violeta</a:t>
            </a:r>
            <a:endParaRPr lang="es-ES" dirty="0"/>
          </a:p>
          <a:p>
            <a:pPr marL="285750" indent="-285750">
              <a:buFont typeface="Arial" panose="020B0604020202020204" pitchFamily="34" charset="0"/>
              <a:buChar char="•"/>
            </a:pPr>
            <a:r>
              <a:rPr lang="es-ES" dirty="0"/>
              <a:t>Peróxido de hidrógeno (H</a:t>
            </a:r>
            <a:r>
              <a:rPr lang="es-ES" baseline="-25000" dirty="0"/>
              <a:t>2</a:t>
            </a:r>
            <a:r>
              <a:rPr lang="es-ES" dirty="0"/>
              <a:t>O</a:t>
            </a:r>
            <a:r>
              <a:rPr lang="es-ES" baseline="-25000" dirty="0"/>
              <a:t>2</a:t>
            </a:r>
            <a:r>
              <a:rPr lang="es-ES" dirty="0"/>
              <a:t>)</a:t>
            </a:r>
          </a:p>
          <a:p>
            <a:pPr marL="285750" indent="-285750">
              <a:buFont typeface="Arial" panose="020B0604020202020204" pitchFamily="34" charset="0"/>
              <a:buChar char="•"/>
            </a:pPr>
            <a:r>
              <a:rPr lang="es-ES" b="1" dirty="0"/>
              <a:t>Ozono (0</a:t>
            </a:r>
            <a:r>
              <a:rPr lang="es-ES" b="1" baseline="-25000" dirty="0"/>
              <a:t>3</a:t>
            </a:r>
            <a:r>
              <a:rPr lang="es-ES" b="1" dirty="0"/>
              <a:t>)</a:t>
            </a:r>
          </a:p>
        </p:txBody>
      </p:sp>
      <p:pic>
        <p:nvPicPr>
          <p:cNvPr id="7" name="Imagen 6">
            <a:extLst>
              <a:ext uri="{FF2B5EF4-FFF2-40B4-BE49-F238E27FC236}">
                <a16:creationId xmlns:a16="http://schemas.microsoft.com/office/drawing/2014/main" id="{32F918F9-E081-4027-A9BF-0DFF344E4D93}"/>
              </a:ext>
            </a:extLst>
          </p:cNvPr>
          <p:cNvPicPr>
            <a:picLocks noChangeAspect="1"/>
          </p:cNvPicPr>
          <p:nvPr/>
        </p:nvPicPr>
        <p:blipFill>
          <a:blip r:embed="rId3"/>
          <a:stretch>
            <a:fillRect/>
          </a:stretch>
        </p:blipFill>
        <p:spPr>
          <a:xfrm>
            <a:off x="685321" y="3191090"/>
            <a:ext cx="3639030" cy="30728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258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mapa de la comunidad valenc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1" y="1488558"/>
            <a:ext cx="2670003" cy="506161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0"/>
            <a:ext cx="9144000" cy="7974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3471431" y="1436376"/>
            <a:ext cx="3880614" cy="58477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es-ES" sz="3200" dirty="0"/>
              <a:t>Agricultura de regadío</a:t>
            </a:r>
          </a:p>
        </p:txBody>
      </p:sp>
      <p:sp>
        <p:nvSpPr>
          <p:cNvPr id="20" name="CuadroTexto 19"/>
          <p:cNvSpPr txBox="1"/>
          <p:nvPr/>
        </p:nvSpPr>
        <p:spPr>
          <a:xfrm>
            <a:off x="0" y="6486573"/>
            <a:ext cx="1180580" cy="338554"/>
          </a:xfrm>
          <a:prstGeom prst="rect">
            <a:avLst/>
          </a:prstGeom>
          <a:noFill/>
        </p:spPr>
        <p:txBody>
          <a:bodyPr wrap="none" rtlCol="0">
            <a:spAutoFit/>
          </a:bodyPr>
          <a:lstStyle/>
          <a:p>
            <a:r>
              <a:rPr lang="es-ES_tradnl" sz="1600" dirty="0"/>
              <a:t>(GVA, 2018)</a:t>
            </a:r>
            <a:endParaRPr lang="es-ES" sz="1600" dirty="0"/>
          </a:p>
        </p:txBody>
      </p:sp>
      <p:grpSp>
        <p:nvGrpSpPr>
          <p:cNvPr id="7" name="Grupo 6"/>
          <p:cNvGrpSpPr/>
          <p:nvPr/>
        </p:nvGrpSpPr>
        <p:grpSpPr>
          <a:xfrm>
            <a:off x="2650547" y="4772397"/>
            <a:ext cx="5450232" cy="1580869"/>
            <a:chOff x="2631693" y="4470868"/>
            <a:chExt cx="5450232" cy="1580869"/>
          </a:xfrm>
        </p:grpSpPr>
        <p:pic>
          <p:nvPicPr>
            <p:cNvPr id="4100" name="Picture 4" descr="Resultado de imagen de regadio huerta valenciana citr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1693" y="4470868"/>
              <a:ext cx="2429614" cy="158086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5533727" y="4934236"/>
              <a:ext cx="2548198" cy="738664"/>
            </a:xfrm>
            <a:prstGeom prst="rect">
              <a:avLst/>
            </a:prstGeom>
            <a:noFill/>
          </p:spPr>
          <p:txBody>
            <a:bodyPr wrap="none" rtlCol="0">
              <a:spAutoFit/>
            </a:bodyPr>
            <a:lstStyle/>
            <a:p>
              <a:pPr algn="ctr"/>
              <a:r>
                <a:rPr lang="es-ES" sz="2400" b="1"/>
                <a:t>Riego localizado</a:t>
              </a:r>
            </a:p>
            <a:p>
              <a:r>
                <a:rPr lang="es-ES"/>
                <a:t>(El sistema más utilizado)</a:t>
              </a:r>
            </a:p>
          </p:txBody>
        </p:sp>
      </p:grpSp>
      <p:grpSp>
        <p:nvGrpSpPr>
          <p:cNvPr id="3" name="Grupo 2"/>
          <p:cNvGrpSpPr/>
          <p:nvPr/>
        </p:nvGrpSpPr>
        <p:grpSpPr>
          <a:xfrm>
            <a:off x="2492893" y="2474401"/>
            <a:ext cx="6354913" cy="1726727"/>
            <a:chOff x="2492893" y="2474401"/>
            <a:chExt cx="6354913" cy="1726727"/>
          </a:xfrm>
        </p:grpSpPr>
        <p:pic>
          <p:nvPicPr>
            <p:cNvPr id="4098" name="Picture 2" descr="Resultado de imagen de regadio huerta valenci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565" y="2474401"/>
              <a:ext cx="2588241" cy="172672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492893" y="2611964"/>
              <a:ext cx="3253563" cy="830997"/>
            </a:xfrm>
            <a:prstGeom prst="rect">
              <a:avLst/>
            </a:prstGeom>
            <a:noFill/>
          </p:spPr>
          <p:txBody>
            <a:bodyPr wrap="square" rtlCol="0">
              <a:spAutoFit/>
            </a:bodyPr>
            <a:lstStyle/>
            <a:p>
              <a:pPr algn="ctr"/>
              <a:r>
                <a:rPr lang="es-ES" sz="2400" b="1" dirty="0"/>
                <a:t>Superficie de cultivo</a:t>
              </a:r>
            </a:p>
            <a:p>
              <a:pPr algn="ctr"/>
              <a:r>
                <a:rPr lang="es-ES" sz="2400" dirty="0"/>
                <a:t>290.720 ha</a:t>
              </a:r>
            </a:p>
          </p:txBody>
        </p:sp>
        <p:sp>
          <p:nvSpPr>
            <p:cNvPr id="19" name="CuadroTexto 18"/>
            <p:cNvSpPr txBox="1"/>
            <p:nvPr/>
          </p:nvSpPr>
          <p:spPr>
            <a:xfrm>
              <a:off x="2880035" y="3369015"/>
              <a:ext cx="2670003" cy="646331"/>
            </a:xfrm>
            <a:prstGeom prst="rect">
              <a:avLst/>
            </a:prstGeom>
            <a:noFill/>
          </p:spPr>
          <p:txBody>
            <a:bodyPr wrap="square" rtlCol="0">
              <a:spAutoFit/>
            </a:bodyPr>
            <a:lstStyle/>
            <a:p>
              <a:pPr algn="ctr"/>
              <a:r>
                <a:rPr lang="es-ES" dirty="0"/>
                <a:t>(representa el 50% de la superficie cultivada)</a:t>
              </a:r>
            </a:p>
          </p:txBody>
        </p:sp>
      </p:grpSp>
      <p:sp>
        <p:nvSpPr>
          <p:cNvPr id="15" name="CuadroTexto 14">
            <a:extLst>
              <a:ext uri="{FF2B5EF4-FFF2-40B4-BE49-F238E27FC236}">
                <a16:creationId xmlns:a16="http://schemas.microsoft.com/office/drawing/2014/main" id="{D607B2AB-45EA-40B8-85A7-60804FE29707}"/>
              </a:ext>
            </a:extLst>
          </p:cNvPr>
          <p:cNvSpPr txBox="1"/>
          <p:nvPr/>
        </p:nvSpPr>
        <p:spPr>
          <a:xfrm>
            <a:off x="828475" y="157018"/>
            <a:ext cx="7487050" cy="461665"/>
          </a:xfrm>
          <a:prstGeom prst="rect">
            <a:avLst/>
          </a:prstGeom>
          <a:noFill/>
        </p:spPr>
        <p:txBody>
          <a:bodyPr wrap="none" rtlCol="0">
            <a:spAutoFit/>
          </a:bodyPr>
          <a:lstStyle/>
          <a:p>
            <a:r>
              <a:rPr lang="es-ES" sz="2400" b="1" dirty="0"/>
              <a:t>IMPORTANCIA SOCIO-ECONÓMICA DEL SECTOR AGRARIO</a:t>
            </a:r>
          </a:p>
        </p:txBody>
      </p:sp>
    </p:spTree>
    <p:extLst>
      <p:ext uri="{BB962C8B-B14F-4D97-AF65-F5344CB8AC3E}">
        <p14:creationId xmlns:p14="http://schemas.microsoft.com/office/powerpoint/2010/main" val="3314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A2A8895F-3F77-4525-8E28-6440BF9273BA}"/>
              </a:ext>
            </a:extLst>
          </p:cNvPr>
          <p:cNvSpPr txBox="1"/>
          <p:nvPr/>
        </p:nvSpPr>
        <p:spPr>
          <a:xfrm>
            <a:off x="950748" y="61056"/>
            <a:ext cx="7259488" cy="584775"/>
          </a:xfrm>
          <a:prstGeom prst="rect">
            <a:avLst/>
          </a:prstGeom>
          <a:noFill/>
        </p:spPr>
        <p:txBody>
          <a:bodyPr wrap="none" rtlCol="0">
            <a:spAutoFit/>
          </a:bodyPr>
          <a:lstStyle/>
          <a:p>
            <a:r>
              <a:rPr lang="es-ES_tradnl" sz="3200" b="1" dirty="0"/>
              <a:t>REUTILIZACIÓN DE AGUAS REGENERADAS</a:t>
            </a:r>
            <a:endParaRPr lang="es-ES" sz="3200" b="1" dirty="0"/>
          </a:p>
        </p:txBody>
      </p:sp>
      <p:sp>
        <p:nvSpPr>
          <p:cNvPr id="7" name="CuadroTexto 6">
            <a:extLst>
              <a:ext uri="{FF2B5EF4-FFF2-40B4-BE49-F238E27FC236}">
                <a16:creationId xmlns:a16="http://schemas.microsoft.com/office/drawing/2014/main" id="{EBA2154B-349E-441C-BA49-A8EF415DD0BD}"/>
              </a:ext>
            </a:extLst>
          </p:cNvPr>
          <p:cNvSpPr txBox="1"/>
          <p:nvPr/>
        </p:nvSpPr>
        <p:spPr>
          <a:xfrm>
            <a:off x="511831" y="4528581"/>
            <a:ext cx="6190037" cy="1891287"/>
          </a:xfrm>
          <a:prstGeom prst="rect">
            <a:avLst/>
          </a:prstGeom>
          <a:noFill/>
        </p:spPr>
        <p:txBody>
          <a:bodyPr wrap="square" rtlCol="0">
            <a:spAutoFit/>
          </a:bodyPr>
          <a:lstStyle/>
          <a:p>
            <a:pPr>
              <a:lnSpc>
                <a:spcPct val="150000"/>
              </a:lnSpc>
            </a:pPr>
            <a:r>
              <a:rPr lang="es-ES" sz="2000" b="1" dirty="0">
                <a:sym typeface="Wingdings" panose="05000000000000000000" pitchFamily="2" charset="2"/>
              </a:rPr>
              <a:t>PRINCIPALES BENEFICIOS EN EL CULTIVO: </a:t>
            </a:r>
          </a:p>
          <a:p>
            <a:pPr marL="285750" indent="-285750">
              <a:lnSpc>
                <a:spcPct val="150000"/>
              </a:lnSpc>
              <a:buFont typeface="Arial" panose="020B0604020202020204" pitchFamily="34" charset="0"/>
              <a:buChar char="•"/>
            </a:pPr>
            <a:r>
              <a:rPr lang="es-ES" sz="2000" dirty="0"/>
              <a:t>Oxigenación de la raíz </a:t>
            </a:r>
            <a:r>
              <a:rPr lang="es-ES" sz="2000" dirty="0">
                <a:sym typeface="Wingdings" panose="05000000000000000000" pitchFamily="2" charset="2"/>
              </a:rPr>
              <a:t> Mayor actividad de la planta.</a:t>
            </a:r>
            <a:endParaRPr lang="es-ES" sz="2000" dirty="0"/>
          </a:p>
          <a:p>
            <a:pPr marL="285750" indent="-285750">
              <a:lnSpc>
                <a:spcPct val="150000"/>
              </a:lnSpc>
              <a:buFont typeface="Arial" panose="020B0604020202020204" pitchFamily="34" charset="0"/>
              <a:buChar char="•"/>
            </a:pPr>
            <a:r>
              <a:rPr lang="es-ES" sz="2000" dirty="0"/>
              <a:t>No generan residuos ni compuestos tóxicos.</a:t>
            </a:r>
          </a:p>
          <a:p>
            <a:pPr marL="285750" indent="-285750">
              <a:lnSpc>
                <a:spcPct val="150000"/>
              </a:lnSpc>
              <a:buFont typeface="Arial" panose="020B0604020202020204" pitchFamily="34" charset="0"/>
              <a:buChar char="•"/>
            </a:pPr>
            <a:r>
              <a:rPr lang="es-ES" sz="2000" dirty="0"/>
              <a:t>Favorece la limpieza de las instalaciones de riego.</a:t>
            </a:r>
          </a:p>
        </p:txBody>
      </p:sp>
      <p:pic>
        <p:nvPicPr>
          <p:cNvPr id="13" name="Imagen 12">
            <a:extLst>
              <a:ext uri="{FF2B5EF4-FFF2-40B4-BE49-F238E27FC236}">
                <a16:creationId xmlns:a16="http://schemas.microsoft.com/office/drawing/2014/main" id="{391C2622-DA31-49FB-A3FE-08B73F49EF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2" t="27855" r="18316" b="25114"/>
          <a:stretch/>
        </p:blipFill>
        <p:spPr>
          <a:xfrm>
            <a:off x="6717494" y="4611002"/>
            <a:ext cx="2056044" cy="1748185"/>
          </a:xfrm>
          <a:prstGeom prst="rect">
            <a:avLst/>
          </a:prstGeom>
        </p:spPr>
      </p:pic>
      <p:sp>
        <p:nvSpPr>
          <p:cNvPr id="5" name="CuadroTexto 4">
            <a:extLst>
              <a:ext uri="{FF2B5EF4-FFF2-40B4-BE49-F238E27FC236}">
                <a16:creationId xmlns:a16="http://schemas.microsoft.com/office/drawing/2014/main" id="{1F89B811-0371-4BA6-980B-23F541E00EFE}"/>
              </a:ext>
            </a:extLst>
          </p:cNvPr>
          <p:cNvSpPr txBox="1"/>
          <p:nvPr/>
        </p:nvSpPr>
        <p:spPr>
          <a:xfrm>
            <a:off x="768516" y="3785158"/>
            <a:ext cx="7633500" cy="400110"/>
          </a:xfrm>
          <a:prstGeom prst="rect">
            <a:avLst/>
          </a:prstGeom>
          <a:solidFill>
            <a:srgbClr val="FFFF00"/>
          </a:solidFill>
          <a:effectLst>
            <a:outerShdw blurRad="63500" sx="102000" sy="102000" algn="ctr" rotWithShape="0">
              <a:prstClr val="black">
                <a:alpha val="40000"/>
              </a:prstClr>
            </a:outerShdw>
          </a:effectLst>
        </p:spPr>
        <p:txBody>
          <a:bodyPr wrap="none" rtlCol="0" anchor="ctr">
            <a:spAutoFit/>
          </a:bodyPr>
          <a:lstStyle/>
          <a:p>
            <a:pPr algn="ctr"/>
            <a:r>
              <a:rPr lang="es-ES" b="1" dirty="0"/>
              <a:t>AGUAS REGENERADAS </a:t>
            </a:r>
            <a:r>
              <a:rPr lang="es-ES" dirty="0">
                <a:sym typeface="Wingdings" panose="05000000000000000000" pitchFamily="2" charset="2"/>
              </a:rPr>
              <a:t> </a:t>
            </a:r>
            <a:r>
              <a:rPr lang="es-ES_tradnl" dirty="0"/>
              <a:t>Bajo contenido oxígeno </a:t>
            </a:r>
            <a:r>
              <a:rPr lang="es-ES_tradnl" dirty="0">
                <a:sym typeface="Wingdings" panose="05000000000000000000" pitchFamily="2" charset="2"/>
              </a:rPr>
              <a:t> </a:t>
            </a:r>
            <a:r>
              <a:rPr lang="es-ES_tradnl" sz="2000" b="1" dirty="0">
                <a:solidFill>
                  <a:srgbClr val="C00000"/>
                </a:solidFill>
                <a:sym typeface="Wingdings" panose="05000000000000000000" pitchFamily="2" charset="2"/>
              </a:rPr>
              <a:t>Problemas en la planta</a:t>
            </a:r>
            <a:endParaRPr lang="es-ES_tradnl" b="1" dirty="0">
              <a:solidFill>
                <a:srgbClr val="C00000"/>
              </a:solidFill>
            </a:endParaRPr>
          </a:p>
        </p:txBody>
      </p:sp>
      <p:sp>
        <p:nvSpPr>
          <p:cNvPr id="9" name="Rectángulo 8">
            <a:extLst>
              <a:ext uri="{FF2B5EF4-FFF2-40B4-BE49-F238E27FC236}">
                <a16:creationId xmlns:a16="http://schemas.microsoft.com/office/drawing/2014/main" id="{5FE01DE8-9990-4CA5-BEE4-03EC7791665A}"/>
              </a:ext>
            </a:extLst>
          </p:cNvPr>
          <p:cNvSpPr/>
          <p:nvPr/>
        </p:nvSpPr>
        <p:spPr>
          <a:xfrm>
            <a:off x="1225534" y="659229"/>
            <a:ext cx="6709915" cy="671851"/>
          </a:xfrm>
          <a:prstGeom prst="rect">
            <a:avLst/>
          </a:prstGeom>
        </p:spPr>
        <p:txBody>
          <a:bodyPr wrap="none">
            <a:spAutoFit/>
          </a:bodyPr>
          <a:lstStyle/>
          <a:p>
            <a:pPr algn="ctr">
              <a:lnSpc>
                <a:spcPct val="150000"/>
              </a:lnSpc>
            </a:pPr>
            <a:r>
              <a:rPr lang="es-ES" sz="2800" b="1" dirty="0">
                <a:solidFill>
                  <a:srgbClr val="0070C0"/>
                </a:solidFill>
                <a:effectLst>
                  <a:outerShdw blurRad="38100" dist="38100" dir="2700000" algn="tl">
                    <a:srgbClr val="000000">
                      <a:alpha val="43137"/>
                    </a:srgbClr>
                  </a:outerShdw>
                </a:effectLst>
              </a:rPr>
              <a:t>OXIFERTIRRIGACIÓN QUÍMICA        (OZONO)</a:t>
            </a:r>
          </a:p>
        </p:txBody>
      </p:sp>
      <p:sp>
        <p:nvSpPr>
          <p:cNvPr id="3" name="Rectángulo 2">
            <a:extLst>
              <a:ext uri="{FF2B5EF4-FFF2-40B4-BE49-F238E27FC236}">
                <a16:creationId xmlns:a16="http://schemas.microsoft.com/office/drawing/2014/main" id="{A89D3E42-0B08-4073-9057-E5167692FC4A}"/>
              </a:ext>
            </a:extLst>
          </p:cNvPr>
          <p:cNvSpPr/>
          <p:nvPr/>
        </p:nvSpPr>
        <p:spPr>
          <a:xfrm>
            <a:off x="2645819" y="2918485"/>
            <a:ext cx="1922062" cy="707886"/>
          </a:xfrm>
          <a:prstGeom prst="rect">
            <a:avLst/>
          </a:prstGeom>
        </p:spPr>
        <p:txBody>
          <a:bodyPr wrap="square">
            <a:spAutoFit/>
          </a:bodyPr>
          <a:lstStyle/>
          <a:p>
            <a:pPr algn="ctr"/>
            <a:r>
              <a:rPr lang="es-ES" sz="2000" b="1" dirty="0"/>
              <a:t>Oxigenación del</a:t>
            </a:r>
          </a:p>
          <a:p>
            <a:pPr algn="ctr"/>
            <a:r>
              <a:rPr lang="es-ES" sz="2000" b="1" dirty="0"/>
              <a:t> agua de riego</a:t>
            </a:r>
          </a:p>
        </p:txBody>
      </p:sp>
      <p:grpSp>
        <p:nvGrpSpPr>
          <p:cNvPr id="29" name="Grupo 28">
            <a:extLst>
              <a:ext uri="{FF2B5EF4-FFF2-40B4-BE49-F238E27FC236}">
                <a16:creationId xmlns:a16="http://schemas.microsoft.com/office/drawing/2014/main" id="{D07B354C-1DAC-400C-8AE9-D665D1D5ECCF}"/>
              </a:ext>
            </a:extLst>
          </p:cNvPr>
          <p:cNvGrpSpPr/>
          <p:nvPr/>
        </p:nvGrpSpPr>
        <p:grpSpPr>
          <a:xfrm>
            <a:off x="806857" y="1331131"/>
            <a:ext cx="1628651" cy="1264363"/>
            <a:chOff x="806857" y="1331131"/>
            <a:chExt cx="1628651" cy="1264363"/>
          </a:xfrm>
        </p:grpSpPr>
        <p:sp>
          <p:nvSpPr>
            <p:cNvPr id="10" name="CuadroTexto 9">
              <a:extLst>
                <a:ext uri="{FF2B5EF4-FFF2-40B4-BE49-F238E27FC236}">
                  <a16:creationId xmlns:a16="http://schemas.microsoft.com/office/drawing/2014/main" id="{4F2E4A01-3A0F-4E5B-9A36-48C5116860CA}"/>
                </a:ext>
              </a:extLst>
            </p:cNvPr>
            <p:cNvSpPr txBox="1"/>
            <p:nvPr/>
          </p:nvSpPr>
          <p:spPr>
            <a:xfrm>
              <a:off x="806857" y="1331131"/>
              <a:ext cx="1628651" cy="461665"/>
            </a:xfrm>
            <a:prstGeom prst="rect">
              <a:avLst/>
            </a:prstGeom>
            <a:noFill/>
          </p:spPr>
          <p:txBody>
            <a:bodyPr wrap="none" rtlCol="0">
              <a:spAutoFit/>
            </a:bodyPr>
            <a:lstStyle/>
            <a:p>
              <a:pPr algn="ctr"/>
              <a:r>
                <a:rPr lang="es-ES" sz="2400" b="1" dirty="0"/>
                <a:t>Ozono (O</a:t>
              </a:r>
              <a:r>
                <a:rPr lang="es-ES" sz="2400" b="1" baseline="-25000" dirty="0"/>
                <a:t>3</a:t>
              </a:r>
              <a:r>
                <a:rPr lang="es-ES" sz="2400" b="1" dirty="0"/>
                <a:t>)</a:t>
              </a:r>
            </a:p>
          </p:txBody>
        </p:sp>
        <p:sp>
          <p:nvSpPr>
            <p:cNvPr id="8" name="Elipse 7">
              <a:extLst>
                <a:ext uri="{FF2B5EF4-FFF2-40B4-BE49-F238E27FC236}">
                  <a16:creationId xmlns:a16="http://schemas.microsoft.com/office/drawing/2014/main" id="{856A7EC6-7B7F-4A49-8F5C-8DF8760412C2}"/>
                </a:ext>
              </a:extLst>
            </p:cNvPr>
            <p:cNvSpPr/>
            <p:nvPr/>
          </p:nvSpPr>
          <p:spPr>
            <a:xfrm>
              <a:off x="1173551" y="2197599"/>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49522AA0-8D18-4E89-9A00-6C4370657DAE}"/>
                </a:ext>
              </a:extLst>
            </p:cNvPr>
            <p:cNvSpPr/>
            <p:nvPr/>
          </p:nvSpPr>
          <p:spPr>
            <a:xfrm>
              <a:off x="1372498" y="1842471"/>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9A98A74-F0A0-4EAC-9000-60AC0132211B}"/>
                </a:ext>
              </a:extLst>
            </p:cNvPr>
            <p:cNvSpPr/>
            <p:nvPr/>
          </p:nvSpPr>
          <p:spPr>
            <a:xfrm>
              <a:off x="1571446" y="2197599"/>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 name="Rectángulo 22">
            <a:extLst>
              <a:ext uri="{FF2B5EF4-FFF2-40B4-BE49-F238E27FC236}">
                <a16:creationId xmlns:a16="http://schemas.microsoft.com/office/drawing/2014/main" id="{3C0F5A47-ED53-4BAA-A73F-EC64C9FE06BB}"/>
              </a:ext>
            </a:extLst>
          </p:cNvPr>
          <p:cNvSpPr/>
          <p:nvPr/>
        </p:nvSpPr>
        <p:spPr>
          <a:xfrm>
            <a:off x="5113033" y="2919346"/>
            <a:ext cx="2372859" cy="707886"/>
          </a:xfrm>
          <a:prstGeom prst="rect">
            <a:avLst/>
          </a:prstGeom>
        </p:spPr>
        <p:txBody>
          <a:bodyPr wrap="square">
            <a:spAutoFit/>
          </a:bodyPr>
          <a:lstStyle/>
          <a:p>
            <a:pPr algn="ctr"/>
            <a:r>
              <a:rPr lang="es-ES" sz="2000" b="1" dirty="0"/>
              <a:t>Tecnología auxiliar para la desinfección</a:t>
            </a:r>
          </a:p>
        </p:txBody>
      </p:sp>
      <p:grpSp>
        <p:nvGrpSpPr>
          <p:cNvPr id="30" name="Grupo 29">
            <a:extLst>
              <a:ext uri="{FF2B5EF4-FFF2-40B4-BE49-F238E27FC236}">
                <a16:creationId xmlns:a16="http://schemas.microsoft.com/office/drawing/2014/main" id="{DC2EC4F2-0056-4DA0-BE94-2082F1A4EDEF}"/>
              </a:ext>
            </a:extLst>
          </p:cNvPr>
          <p:cNvGrpSpPr/>
          <p:nvPr/>
        </p:nvGrpSpPr>
        <p:grpSpPr>
          <a:xfrm>
            <a:off x="2381163" y="1461877"/>
            <a:ext cx="4097201" cy="1243573"/>
            <a:chOff x="2381163" y="1461877"/>
            <a:chExt cx="4097201" cy="1243573"/>
          </a:xfrm>
        </p:grpSpPr>
        <p:sp>
          <p:nvSpPr>
            <p:cNvPr id="15" name="Elipse 14">
              <a:extLst>
                <a:ext uri="{FF2B5EF4-FFF2-40B4-BE49-F238E27FC236}">
                  <a16:creationId xmlns:a16="http://schemas.microsoft.com/office/drawing/2014/main" id="{044F0DD0-48D8-4566-A1C6-B100BFBC2FBE}"/>
                </a:ext>
              </a:extLst>
            </p:cNvPr>
            <p:cNvSpPr/>
            <p:nvPr/>
          </p:nvSpPr>
          <p:spPr>
            <a:xfrm>
              <a:off x="3271544" y="2197599"/>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073195C6-36EF-4B1D-B3EA-56087AC69882}"/>
                </a:ext>
              </a:extLst>
            </p:cNvPr>
            <p:cNvSpPr/>
            <p:nvPr/>
          </p:nvSpPr>
          <p:spPr>
            <a:xfrm>
              <a:off x="6051630" y="2193309"/>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BF0BB33A-522F-4298-8788-66477CF1F4D7}"/>
                </a:ext>
              </a:extLst>
            </p:cNvPr>
            <p:cNvSpPr/>
            <p:nvPr/>
          </p:nvSpPr>
          <p:spPr>
            <a:xfrm>
              <a:off x="3669439" y="2197599"/>
              <a:ext cx="397895" cy="397895"/>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E55CD941-77BE-440F-8E57-0CFA3D361FCD}"/>
                </a:ext>
              </a:extLst>
            </p:cNvPr>
            <p:cNvSpPr txBox="1"/>
            <p:nvPr/>
          </p:nvSpPr>
          <p:spPr>
            <a:xfrm>
              <a:off x="2381163" y="1763767"/>
              <a:ext cx="529312" cy="923330"/>
            </a:xfrm>
            <a:prstGeom prst="rect">
              <a:avLst/>
            </a:prstGeom>
            <a:noFill/>
          </p:spPr>
          <p:txBody>
            <a:bodyPr wrap="none" rtlCol="0">
              <a:spAutoFit/>
            </a:bodyPr>
            <a:lstStyle/>
            <a:p>
              <a:r>
                <a:rPr lang="es-ES" sz="5400" dirty="0"/>
                <a:t>=</a:t>
              </a:r>
            </a:p>
          </p:txBody>
        </p:sp>
        <p:sp>
          <p:nvSpPr>
            <p:cNvPr id="20" name="CuadroTexto 19">
              <a:extLst>
                <a:ext uri="{FF2B5EF4-FFF2-40B4-BE49-F238E27FC236}">
                  <a16:creationId xmlns:a16="http://schemas.microsoft.com/office/drawing/2014/main" id="{C0A57210-E1B0-44AA-A316-49D8F050D680}"/>
                </a:ext>
              </a:extLst>
            </p:cNvPr>
            <p:cNvSpPr txBox="1"/>
            <p:nvPr/>
          </p:nvSpPr>
          <p:spPr>
            <a:xfrm>
              <a:off x="3470491" y="1461877"/>
              <a:ext cx="497252" cy="461665"/>
            </a:xfrm>
            <a:prstGeom prst="rect">
              <a:avLst/>
            </a:prstGeom>
            <a:noFill/>
          </p:spPr>
          <p:txBody>
            <a:bodyPr wrap="none" rtlCol="0">
              <a:spAutoFit/>
            </a:bodyPr>
            <a:lstStyle/>
            <a:p>
              <a:r>
                <a:rPr lang="es-ES" sz="2400" b="1" dirty="0"/>
                <a:t>O</a:t>
              </a:r>
              <a:r>
                <a:rPr lang="es-ES" sz="2400" b="1" baseline="-25000" dirty="0"/>
                <a:t>2</a:t>
              </a:r>
            </a:p>
          </p:txBody>
        </p:sp>
        <p:sp>
          <p:nvSpPr>
            <p:cNvPr id="21" name="CuadroTexto 20">
              <a:extLst>
                <a:ext uri="{FF2B5EF4-FFF2-40B4-BE49-F238E27FC236}">
                  <a16:creationId xmlns:a16="http://schemas.microsoft.com/office/drawing/2014/main" id="{5A540897-A039-452B-977A-0EA6E789950F}"/>
                </a:ext>
              </a:extLst>
            </p:cNvPr>
            <p:cNvSpPr txBox="1"/>
            <p:nvPr/>
          </p:nvSpPr>
          <p:spPr>
            <a:xfrm>
              <a:off x="6022790" y="1464489"/>
              <a:ext cx="455574" cy="461665"/>
            </a:xfrm>
            <a:prstGeom prst="rect">
              <a:avLst/>
            </a:prstGeom>
            <a:noFill/>
          </p:spPr>
          <p:txBody>
            <a:bodyPr wrap="none" rtlCol="0">
              <a:spAutoFit/>
            </a:bodyPr>
            <a:lstStyle/>
            <a:p>
              <a:r>
                <a:rPr lang="es-ES" sz="2400" b="1" dirty="0"/>
                <a:t>O</a:t>
              </a:r>
              <a:r>
                <a:rPr lang="es-ES" sz="2400" b="1" baseline="30000" dirty="0"/>
                <a:t>-</a:t>
              </a:r>
            </a:p>
          </p:txBody>
        </p:sp>
        <p:sp>
          <p:nvSpPr>
            <p:cNvPr id="25" name="CuadroTexto 24">
              <a:extLst>
                <a:ext uri="{FF2B5EF4-FFF2-40B4-BE49-F238E27FC236}">
                  <a16:creationId xmlns:a16="http://schemas.microsoft.com/office/drawing/2014/main" id="{2BCAA186-2883-437A-9856-38A6C8B7423D}"/>
                </a:ext>
              </a:extLst>
            </p:cNvPr>
            <p:cNvSpPr txBox="1"/>
            <p:nvPr/>
          </p:nvSpPr>
          <p:spPr>
            <a:xfrm>
              <a:off x="4666114" y="1782120"/>
              <a:ext cx="529312" cy="923330"/>
            </a:xfrm>
            <a:prstGeom prst="rect">
              <a:avLst/>
            </a:prstGeom>
            <a:noFill/>
          </p:spPr>
          <p:txBody>
            <a:bodyPr wrap="none" rtlCol="0">
              <a:spAutoFit/>
            </a:bodyPr>
            <a:lstStyle/>
            <a:p>
              <a:r>
                <a:rPr lang="es-ES" sz="5400" dirty="0"/>
                <a:t>+</a:t>
              </a:r>
            </a:p>
          </p:txBody>
        </p:sp>
      </p:grpSp>
      <p:grpSp>
        <p:nvGrpSpPr>
          <p:cNvPr id="31" name="Grupo 30">
            <a:extLst>
              <a:ext uri="{FF2B5EF4-FFF2-40B4-BE49-F238E27FC236}">
                <a16:creationId xmlns:a16="http://schemas.microsoft.com/office/drawing/2014/main" id="{8AA201F1-05A3-478A-A42A-0544637AD2EB}"/>
              </a:ext>
            </a:extLst>
          </p:cNvPr>
          <p:cNvGrpSpPr/>
          <p:nvPr/>
        </p:nvGrpSpPr>
        <p:grpSpPr>
          <a:xfrm>
            <a:off x="5776360" y="1383775"/>
            <a:ext cx="3228965" cy="1433944"/>
            <a:chOff x="5776360" y="1383775"/>
            <a:chExt cx="3228965" cy="1433944"/>
          </a:xfrm>
        </p:grpSpPr>
        <p:sp>
          <p:nvSpPr>
            <p:cNvPr id="22" name="Rectángulo 21">
              <a:extLst>
                <a:ext uri="{FF2B5EF4-FFF2-40B4-BE49-F238E27FC236}">
                  <a16:creationId xmlns:a16="http://schemas.microsoft.com/office/drawing/2014/main" id="{A8D85C0F-2291-42E8-AE84-9A4A20D5C679}"/>
                </a:ext>
              </a:extLst>
            </p:cNvPr>
            <p:cNvSpPr/>
            <p:nvPr/>
          </p:nvSpPr>
          <p:spPr>
            <a:xfrm>
              <a:off x="6865572" y="2177955"/>
              <a:ext cx="2139753" cy="369332"/>
            </a:xfrm>
            <a:prstGeom prst="rect">
              <a:avLst/>
            </a:prstGeom>
          </p:spPr>
          <p:txBody>
            <a:bodyPr wrap="none">
              <a:spAutoFit/>
            </a:bodyPr>
            <a:lstStyle/>
            <a:p>
              <a:r>
                <a:rPr lang="es-ES" b="1" dirty="0">
                  <a:solidFill>
                    <a:srgbClr val="7030A0"/>
                  </a:solidFill>
                </a:rPr>
                <a:t>Alto poder oxidante </a:t>
              </a:r>
            </a:p>
          </p:txBody>
        </p:sp>
        <p:sp>
          <p:nvSpPr>
            <p:cNvPr id="27" name="Rectángulo: esquinas redondeadas 26">
              <a:extLst>
                <a:ext uri="{FF2B5EF4-FFF2-40B4-BE49-F238E27FC236}">
                  <a16:creationId xmlns:a16="http://schemas.microsoft.com/office/drawing/2014/main" id="{83621CE8-DDDE-4449-94D6-1FE038EEF991}"/>
                </a:ext>
              </a:extLst>
            </p:cNvPr>
            <p:cNvSpPr/>
            <p:nvPr/>
          </p:nvSpPr>
          <p:spPr>
            <a:xfrm>
              <a:off x="5776360" y="1383775"/>
              <a:ext cx="941134" cy="14339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8" name="Rectángulo: esquinas redondeadas 27">
            <a:extLst>
              <a:ext uri="{FF2B5EF4-FFF2-40B4-BE49-F238E27FC236}">
                <a16:creationId xmlns:a16="http://schemas.microsoft.com/office/drawing/2014/main" id="{A5EFF224-3962-4E62-9B19-62BB82859041}"/>
              </a:ext>
            </a:extLst>
          </p:cNvPr>
          <p:cNvSpPr/>
          <p:nvPr/>
        </p:nvSpPr>
        <p:spPr>
          <a:xfrm>
            <a:off x="3139867" y="1403262"/>
            <a:ext cx="1103273" cy="14339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4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4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500"/>
                            </p:stCondLst>
                            <p:childTnLst>
                              <p:par>
                                <p:cTn id="14" presetID="22" presetClass="entr" presetSubtype="8" fill="hold" nodeType="afterEffect">
                                  <p:stCondLst>
                                    <p:cond delay="190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4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500"/>
                            </p:stCondLst>
                            <p:childTnLst>
                              <p:par>
                                <p:cTn id="44" presetID="10" presetClass="entr" presetSubtype="0" fill="hold" nodeType="afterEffect">
                                  <p:stCondLst>
                                    <p:cond delay="35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9" grpId="0"/>
      <p:bldP spid="3" grpId="0"/>
      <p:bldP spid="23"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5E495F9-8BE6-4B65-BF60-533DD8A7FE92}"/>
              </a:ext>
            </a:extLst>
          </p:cNvPr>
          <p:cNvSpPr/>
          <p:nvPr/>
        </p:nvSpPr>
        <p:spPr>
          <a:xfrm>
            <a:off x="0" y="0"/>
            <a:ext cx="9144000" cy="7974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74941E-290E-45D7-9BEE-3C6C1691F83D}"/>
              </a:ext>
            </a:extLst>
          </p:cNvPr>
          <p:cNvSpPr txBox="1"/>
          <p:nvPr/>
        </p:nvSpPr>
        <p:spPr>
          <a:xfrm>
            <a:off x="570339" y="932468"/>
            <a:ext cx="3366691" cy="461665"/>
          </a:xfrm>
          <a:prstGeom prst="rect">
            <a:avLst/>
          </a:prstGeom>
          <a:noFill/>
        </p:spPr>
        <p:txBody>
          <a:bodyPr wrap="none" rtlCol="0">
            <a:spAutoFit/>
          </a:bodyPr>
          <a:lstStyle/>
          <a:p>
            <a:r>
              <a:rPr lang="es-ES" sz="2400" b="1" u="sng" dirty="0"/>
              <a:t>Aguas regeneradas EDAR</a:t>
            </a:r>
          </a:p>
        </p:txBody>
      </p:sp>
      <p:sp>
        <p:nvSpPr>
          <p:cNvPr id="4" name="CuadroTexto 3">
            <a:extLst>
              <a:ext uri="{FF2B5EF4-FFF2-40B4-BE49-F238E27FC236}">
                <a16:creationId xmlns:a16="http://schemas.microsoft.com/office/drawing/2014/main" id="{0EAD2964-7D8E-4747-AE8E-D8CCD2F28606}"/>
              </a:ext>
            </a:extLst>
          </p:cNvPr>
          <p:cNvSpPr txBox="1"/>
          <p:nvPr/>
        </p:nvSpPr>
        <p:spPr>
          <a:xfrm>
            <a:off x="5158965" y="932467"/>
            <a:ext cx="3450881" cy="461665"/>
          </a:xfrm>
          <a:prstGeom prst="rect">
            <a:avLst/>
          </a:prstGeom>
          <a:noFill/>
        </p:spPr>
        <p:txBody>
          <a:bodyPr wrap="none" rtlCol="0">
            <a:spAutoFit/>
          </a:bodyPr>
          <a:lstStyle/>
          <a:p>
            <a:r>
              <a:rPr lang="es-ES" sz="2400" b="1" u="sng" dirty="0"/>
              <a:t>Agua marina desalinizada</a:t>
            </a:r>
          </a:p>
        </p:txBody>
      </p:sp>
      <p:grpSp>
        <p:nvGrpSpPr>
          <p:cNvPr id="6" name="Grupo 5">
            <a:extLst>
              <a:ext uri="{FF2B5EF4-FFF2-40B4-BE49-F238E27FC236}">
                <a16:creationId xmlns:a16="http://schemas.microsoft.com/office/drawing/2014/main" id="{AE21FAE0-EA8C-4B9A-88FC-6D5D18054D5F}"/>
              </a:ext>
            </a:extLst>
          </p:cNvPr>
          <p:cNvGrpSpPr/>
          <p:nvPr/>
        </p:nvGrpSpPr>
        <p:grpSpPr>
          <a:xfrm>
            <a:off x="347070" y="1466244"/>
            <a:ext cx="4224929" cy="1335035"/>
            <a:chOff x="385364" y="1370017"/>
            <a:chExt cx="4224929" cy="1335035"/>
          </a:xfrm>
        </p:grpSpPr>
        <p:sp>
          <p:nvSpPr>
            <p:cNvPr id="10" name="Abrir corchete 9">
              <a:extLst>
                <a:ext uri="{FF2B5EF4-FFF2-40B4-BE49-F238E27FC236}">
                  <a16:creationId xmlns:a16="http://schemas.microsoft.com/office/drawing/2014/main" id="{2CC671EC-BF13-4273-9A6E-0B120C60BE2E}"/>
                </a:ext>
              </a:extLst>
            </p:cNvPr>
            <p:cNvSpPr/>
            <p:nvPr/>
          </p:nvSpPr>
          <p:spPr>
            <a:xfrm rot="16200000">
              <a:off x="2286246" y="261297"/>
              <a:ext cx="96699" cy="389846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ángulo 11">
              <a:extLst>
                <a:ext uri="{FF2B5EF4-FFF2-40B4-BE49-F238E27FC236}">
                  <a16:creationId xmlns:a16="http://schemas.microsoft.com/office/drawing/2014/main" id="{BBB24AEA-5589-4326-B5E8-4D1E1FBF0942}"/>
                </a:ext>
              </a:extLst>
            </p:cNvPr>
            <p:cNvSpPr/>
            <p:nvPr/>
          </p:nvSpPr>
          <p:spPr>
            <a:xfrm>
              <a:off x="419774" y="1370017"/>
              <a:ext cx="4190519" cy="707886"/>
            </a:xfrm>
            <a:prstGeom prst="rect">
              <a:avLst/>
            </a:prstGeom>
          </p:spPr>
          <p:txBody>
            <a:bodyPr wrap="square">
              <a:spAutoFit/>
            </a:bodyPr>
            <a:lstStyle/>
            <a:p>
              <a:pPr marL="285750" indent="-285750">
                <a:buFont typeface="Arial" panose="020B0604020202020204" pitchFamily="34" charset="0"/>
                <a:buChar char="•"/>
              </a:pPr>
              <a:r>
                <a:rPr lang="es-ES_tradnl" sz="2000" dirty="0"/>
                <a:t>Presencia de patógenos</a:t>
              </a:r>
              <a:endParaRPr lang="es-ES_tradnl" sz="2000" dirty="0">
                <a:solidFill>
                  <a:srgbClr val="FF0000"/>
                </a:solidFill>
              </a:endParaRPr>
            </a:p>
            <a:p>
              <a:pPr marL="285750" indent="-285750">
                <a:buFont typeface="Arial" panose="020B0604020202020204" pitchFamily="34" charset="0"/>
                <a:buChar char="•"/>
              </a:pPr>
              <a:r>
                <a:rPr lang="es-ES_tradnl" sz="2000" dirty="0"/>
                <a:t>Contaminantes emergentes</a:t>
              </a:r>
            </a:p>
          </p:txBody>
        </p:sp>
        <p:sp>
          <p:nvSpPr>
            <p:cNvPr id="15" name="CuadroTexto 14">
              <a:extLst>
                <a:ext uri="{FF2B5EF4-FFF2-40B4-BE49-F238E27FC236}">
                  <a16:creationId xmlns:a16="http://schemas.microsoft.com/office/drawing/2014/main" id="{08AAC9A2-5E1D-4363-98AC-67E7A94C7CEA}"/>
                </a:ext>
              </a:extLst>
            </p:cNvPr>
            <p:cNvSpPr txBox="1"/>
            <p:nvPr/>
          </p:nvSpPr>
          <p:spPr>
            <a:xfrm>
              <a:off x="539296" y="2304942"/>
              <a:ext cx="3927550" cy="400110"/>
            </a:xfrm>
            <a:prstGeom prst="rect">
              <a:avLst/>
            </a:prstGeom>
            <a:noFill/>
          </p:spPr>
          <p:txBody>
            <a:bodyPr wrap="none" rtlCol="0">
              <a:spAutoFit/>
            </a:bodyPr>
            <a:lstStyle/>
            <a:p>
              <a:r>
                <a:rPr lang="es-ES" sz="2000" b="1" dirty="0"/>
                <a:t>Métodos auxiliares de desinfección</a:t>
              </a:r>
            </a:p>
          </p:txBody>
        </p:sp>
      </p:grpSp>
      <p:grpSp>
        <p:nvGrpSpPr>
          <p:cNvPr id="9" name="Grupo 8">
            <a:extLst>
              <a:ext uri="{FF2B5EF4-FFF2-40B4-BE49-F238E27FC236}">
                <a16:creationId xmlns:a16="http://schemas.microsoft.com/office/drawing/2014/main" id="{10B8B020-EF3C-493E-9F91-6339BDEE535E}"/>
              </a:ext>
            </a:extLst>
          </p:cNvPr>
          <p:cNvGrpSpPr/>
          <p:nvPr/>
        </p:nvGrpSpPr>
        <p:grpSpPr>
          <a:xfrm>
            <a:off x="292066" y="3060250"/>
            <a:ext cx="8726592" cy="1278837"/>
            <a:chOff x="292066" y="3203125"/>
            <a:chExt cx="8726592" cy="1278837"/>
          </a:xfrm>
        </p:grpSpPr>
        <p:sp>
          <p:nvSpPr>
            <p:cNvPr id="11" name="Abrir corchete 10">
              <a:extLst>
                <a:ext uri="{FF2B5EF4-FFF2-40B4-BE49-F238E27FC236}">
                  <a16:creationId xmlns:a16="http://schemas.microsoft.com/office/drawing/2014/main" id="{B4F11ED5-8CC0-4389-A076-1A6CF1D4C78A}"/>
                </a:ext>
              </a:extLst>
            </p:cNvPr>
            <p:cNvSpPr/>
            <p:nvPr/>
          </p:nvSpPr>
          <p:spPr>
            <a:xfrm rot="16200000">
              <a:off x="4578243" y="-322707"/>
              <a:ext cx="96699" cy="8669054"/>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2000"/>
            </a:p>
          </p:txBody>
        </p:sp>
        <p:sp>
          <p:nvSpPr>
            <p:cNvPr id="13" name="Rectángulo 12">
              <a:extLst>
                <a:ext uri="{FF2B5EF4-FFF2-40B4-BE49-F238E27FC236}">
                  <a16:creationId xmlns:a16="http://schemas.microsoft.com/office/drawing/2014/main" id="{8716690B-B6F7-4589-88A5-E3C504B3E460}"/>
                </a:ext>
              </a:extLst>
            </p:cNvPr>
            <p:cNvSpPr/>
            <p:nvPr/>
          </p:nvSpPr>
          <p:spPr>
            <a:xfrm>
              <a:off x="419775" y="3203321"/>
              <a:ext cx="4009350" cy="707886"/>
            </a:xfrm>
            <a:prstGeom prst="rect">
              <a:avLst/>
            </a:prstGeom>
          </p:spPr>
          <p:txBody>
            <a:bodyPr wrap="square">
              <a:spAutoFit/>
            </a:bodyPr>
            <a:lstStyle/>
            <a:p>
              <a:pPr marL="285750" indent="-285750">
                <a:buFont typeface="Arial" panose="020B0604020202020204" pitchFamily="34" charset="0"/>
                <a:buChar char="•"/>
              </a:pPr>
              <a:r>
                <a:rPr lang="es-ES_tradnl" sz="2000" dirty="0">
                  <a:sym typeface="Wingdings" panose="05000000000000000000" pitchFamily="2" charset="2"/>
                </a:rPr>
                <a:t>Variaciones en la calidad del agua</a:t>
              </a:r>
            </a:p>
            <a:p>
              <a:pPr marL="285750" indent="-285750">
                <a:buFont typeface="Arial" panose="020B0604020202020204" pitchFamily="34" charset="0"/>
                <a:buChar char="•"/>
              </a:pPr>
              <a:r>
                <a:rPr lang="es-ES_tradnl" sz="2000" dirty="0"/>
                <a:t>Aporte excesivo de nutrientes</a:t>
              </a:r>
            </a:p>
          </p:txBody>
        </p:sp>
        <p:sp>
          <p:nvSpPr>
            <p:cNvPr id="14" name="CuadroTexto 13">
              <a:extLst>
                <a:ext uri="{FF2B5EF4-FFF2-40B4-BE49-F238E27FC236}">
                  <a16:creationId xmlns:a16="http://schemas.microsoft.com/office/drawing/2014/main" id="{2E9F4D18-368E-4322-AECC-FCBC1BB681CA}"/>
                </a:ext>
              </a:extLst>
            </p:cNvPr>
            <p:cNvSpPr txBox="1"/>
            <p:nvPr/>
          </p:nvSpPr>
          <p:spPr>
            <a:xfrm>
              <a:off x="2930236" y="4081852"/>
              <a:ext cx="3639201" cy="400110"/>
            </a:xfrm>
            <a:prstGeom prst="rect">
              <a:avLst/>
            </a:prstGeom>
            <a:noFill/>
          </p:spPr>
          <p:txBody>
            <a:bodyPr wrap="none" rtlCol="0">
              <a:spAutoFit/>
            </a:bodyPr>
            <a:lstStyle/>
            <a:p>
              <a:r>
                <a:rPr lang="es-ES" sz="2000" b="1" dirty="0"/>
                <a:t>Reajuste del plan de fertilización</a:t>
              </a:r>
            </a:p>
          </p:txBody>
        </p:sp>
        <p:sp>
          <p:nvSpPr>
            <p:cNvPr id="17" name="Rectángulo 16">
              <a:extLst>
                <a:ext uri="{FF2B5EF4-FFF2-40B4-BE49-F238E27FC236}">
                  <a16:creationId xmlns:a16="http://schemas.microsoft.com/office/drawing/2014/main" id="{17A5280D-C43E-4D82-B6ED-0F96C568BF04}"/>
                </a:ext>
              </a:extLst>
            </p:cNvPr>
            <p:cNvSpPr/>
            <p:nvPr/>
          </p:nvSpPr>
          <p:spPr>
            <a:xfrm>
              <a:off x="4916317" y="3203125"/>
              <a:ext cx="4102341" cy="400110"/>
            </a:xfrm>
            <a:prstGeom prst="rect">
              <a:avLst/>
            </a:prstGeom>
          </p:spPr>
          <p:txBody>
            <a:bodyPr wrap="none">
              <a:spAutoFit/>
            </a:bodyPr>
            <a:lstStyle/>
            <a:p>
              <a:pPr marL="285750" indent="-285750">
                <a:buFont typeface="Arial" panose="020B0604020202020204" pitchFamily="34" charset="0"/>
                <a:buChar char="•"/>
              </a:pPr>
              <a:r>
                <a:rPr lang="es-ES_tradnl" sz="2000" dirty="0">
                  <a:sym typeface="Wingdings" panose="05000000000000000000" pitchFamily="2" charset="2"/>
                </a:rPr>
                <a:t>Valores bajos de Calcio y Magnesio</a:t>
              </a:r>
            </a:p>
          </p:txBody>
        </p:sp>
      </p:grpSp>
      <p:sp>
        <p:nvSpPr>
          <p:cNvPr id="19" name="CuadroTexto 18">
            <a:extLst>
              <a:ext uri="{FF2B5EF4-FFF2-40B4-BE49-F238E27FC236}">
                <a16:creationId xmlns:a16="http://schemas.microsoft.com/office/drawing/2014/main" id="{4475D5C4-5B7A-4A9C-9530-FA488E4BFA10}"/>
              </a:ext>
            </a:extLst>
          </p:cNvPr>
          <p:cNvSpPr txBox="1"/>
          <p:nvPr/>
        </p:nvSpPr>
        <p:spPr>
          <a:xfrm>
            <a:off x="1193189" y="141000"/>
            <a:ext cx="6470747" cy="461665"/>
          </a:xfrm>
          <a:prstGeom prst="rect">
            <a:avLst/>
          </a:prstGeom>
          <a:noFill/>
        </p:spPr>
        <p:txBody>
          <a:bodyPr wrap="none" rtlCol="0">
            <a:spAutoFit/>
          </a:bodyPr>
          <a:lstStyle/>
          <a:p>
            <a:pPr algn="ctr"/>
            <a:r>
              <a:rPr lang="es-ES" sz="2400" b="1" dirty="0"/>
              <a:t>RECOMENDACIONES PARA UN USO MÁS SEGURO</a:t>
            </a:r>
          </a:p>
        </p:txBody>
      </p:sp>
    </p:spTree>
    <p:extLst>
      <p:ext uri="{BB962C8B-B14F-4D97-AF65-F5344CB8AC3E}">
        <p14:creationId xmlns:p14="http://schemas.microsoft.com/office/powerpoint/2010/main" val="37775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4926876" y="881765"/>
            <a:ext cx="4291816" cy="400110"/>
          </a:xfrm>
          <a:prstGeom prst="rect">
            <a:avLst/>
          </a:prstGeom>
          <a:noFill/>
        </p:spPr>
        <p:txBody>
          <a:bodyPr wrap="none" rtlCol="0">
            <a:spAutoFit/>
          </a:bodyPr>
          <a:lstStyle/>
          <a:p>
            <a:r>
              <a:rPr lang="es-ES_tradnl" sz="2000" b="1" dirty="0">
                <a:solidFill>
                  <a:srgbClr val="990099"/>
                </a:solidFill>
                <a:effectLst>
                  <a:outerShdw blurRad="38100" dist="38100" dir="2700000" algn="tl">
                    <a:srgbClr val="000000">
                      <a:alpha val="43137"/>
                    </a:srgbClr>
                  </a:outerShdw>
                </a:effectLst>
              </a:rPr>
              <a:t>REAJUSTE DEL PLAN DE FERTILIZACIÓN</a:t>
            </a:r>
            <a:endParaRPr lang="es-ES" sz="2000" b="1" dirty="0">
              <a:solidFill>
                <a:srgbClr val="990099"/>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1923741C-9006-49CA-97CB-0B9A0ACCB8A8}"/>
              </a:ext>
            </a:extLst>
          </p:cNvPr>
          <p:cNvGrpSpPr/>
          <p:nvPr/>
        </p:nvGrpSpPr>
        <p:grpSpPr>
          <a:xfrm>
            <a:off x="5845922" y="1334821"/>
            <a:ext cx="3117010" cy="1307765"/>
            <a:chOff x="5845922" y="1334821"/>
            <a:chExt cx="3117010" cy="1307765"/>
          </a:xfrm>
        </p:grpSpPr>
        <p:sp>
          <p:nvSpPr>
            <p:cNvPr id="14" name="CuadroTexto 13">
              <a:extLst>
                <a:ext uri="{FF2B5EF4-FFF2-40B4-BE49-F238E27FC236}">
                  <a16:creationId xmlns:a16="http://schemas.microsoft.com/office/drawing/2014/main" id="{A586AF4E-AC52-47CF-B53B-3395449D4056}"/>
                </a:ext>
              </a:extLst>
            </p:cNvPr>
            <p:cNvSpPr txBox="1"/>
            <p:nvPr/>
          </p:nvSpPr>
          <p:spPr>
            <a:xfrm>
              <a:off x="6028661" y="1334821"/>
              <a:ext cx="2588568" cy="646331"/>
            </a:xfrm>
            <a:prstGeom prst="rect">
              <a:avLst/>
            </a:prstGeom>
            <a:noFill/>
          </p:spPr>
          <p:txBody>
            <a:bodyPr wrap="square" rtlCol="0">
              <a:spAutoFit/>
            </a:bodyPr>
            <a:lstStyle/>
            <a:p>
              <a:pPr algn="ctr"/>
              <a:r>
                <a:rPr lang="es-ES" b="1" dirty="0"/>
                <a:t>Necesidades anuales </a:t>
              </a:r>
            </a:p>
            <a:p>
              <a:pPr algn="ctr"/>
              <a:r>
                <a:rPr lang="es-ES" b="1" dirty="0"/>
                <a:t>de los cítricos (UF/ha)</a:t>
              </a:r>
            </a:p>
          </p:txBody>
        </p:sp>
        <p:pic>
          <p:nvPicPr>
            <p:cNvPr id="15" name="Imagen 14">
              <a:extLst>
                <a:ext uri="{FF2B5EF4-FFF2-40B4-BE49-F238E27FC236}">
                  <a16:creationId xmlns:a16="http://schemas.microsoft.com/office/drawing/2014/main" id="{83BAE1CF-AB07-4EE3-834F-C7C5150F7264}"/>
                </a:ext>
              </a:extLst>
            </p:cNvPr>
            <p:cNvPicPr>
              <a:picLocks noChangeAspect="1"/>
            </p:cNvPicPr>
            <p:nvPr/>
          </p:nvPicPr>
          <p:blipFill>
            <a:blip r:embed="rId3"/>
            <a:stretch>
              <a:fillRect/>
            </a:stretch>
          </p:blipFill>
          <p:spPr>
            <a:xfrm>
              <a:off x="5845922" y="2020923"/>
              <a:ext cx="3117010" cy="621663"/>
            </a:xfrm>
            <a:prstGeom prst="rect">
              <a:avLst/>
            </a:prstGeom>
          </p:spPr>
        </p:pic>
      </p:grpSp>
      <p:sp>
        <p:nvSpPr>
          <p:cNvPr id="19" name="CuadroTexto 18">
            <a:extLst>
              <a:ext uri="{FF2B5EF4-FFF2-40B4-BE49-F238E27FC236}">
                <a16:creationId xmlns:a16="http://schemas.microsoft.com/office/drawing/2014/main" id="{B68B58DB-88EE-4E61-8AAE-6FF33A5F5C20}"/>
              </a:ext>
            </a:extLst>
          </p:cNvPr>
          <p:cNvSpPr txBox="1"/>
          <p:nvPr/>
        </p:nvSpPr>
        <p:spPr>
          <a:xfrm>
            <a:off x="279953" y="803183"/>
            <a:ext cx="1221809" cy="369332"/>
          </a:xfrm>
          <a:prstGeom prst="rect">
            <a:avLst/>
          </a:prstGeom>
          <a:noFill/>
        </p:spPr>
        <p:txBody>
          <a:bodyPr wrap="none" rtlCol="0">
            <a:spAutoFit/>
          </a:bodyPr>
          <a:lstStyle/>
          <a:p>
            <a:r>
              <a:rPr lang="es-ES" dirty="0"/>
              <a:t>Ejemplo:    </a:t>
            </a:r>
            <a:endParaRPr lang="es-ES" b="1" dirty="0"/>
          </a:p>
        </p:txBody>
      </p:sp>
      <p:sp>
        <p:nvSpPr>
          <p:cNvPr id="24" name="CuadroTexto 23">
            <a:extLst>
              <a:ext uri="{FF2B5EF4-FFF2-40B4-BE49-F238E27FC236}">
                <a16:creationId xmlns:a16="http://schemas.microsoft.com/office/drawing/2014/main" id="{CFE9C6AB-9687-4A04-98CB-2DB53EBFF600}"/>
              </a:ext>
            </a:extLst>
          </p:cNvPr>
          <p:cNvSpPr txBox="1"/>
          <p:nvPr/>
        </p:nvSpPr>
        <p:spPr>
          <a:xfrm>
            <a:off x="5512902" y="6220472"/>
            <a:ext cx="3192084" cy="369332"/>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algn="ctr"/>
            <a:r>
              <a:rPr lang="es-ES" b="1" dirty="0"/>
              <a:t>AHORRO EN FERTILIZANTES</a:t>
            </a:r>
          </a:p>
        </p:txBody>
      </p:sp>
      <p:sp>
        <p:nvSpPr>
          <p:cNvPr id="25" name="CuadroTexto 24">
            <a:extLst>
              <a:ext uri="{FF2B5EF4-FFF2-40B4-BE49-F238E27FC236}">
                <a16:creationId xmlns:a16="http://schemas.microsoft.com/office/drawing/2014/main" id="{A755701C-4BA9-4E87-AF33-4662D4F48D9E}"/>
              </a:ext>
            </a:extLst>
          </p:cNvPr>
          <p:cNvSpPr txBox="1"/>
          <p:nvPr/>
        </p:nvSpPr>
        <p:spPr>
          <a:xfrm>
            <a:off x="1254299" y="809261"/>
            <a:ext cx="3021725" cy="369332"/>
          </a:xfrm>
          <a:prstGeom prst="rect">
            <a:avLst/>
          </a:prstGeom>
          <a:noFill/>
        </p:spPr>
        <p:txBody>
          <a:bodyPr wrap="none" rtlCol="0">
            <a:spAutoFit/>
          </a:bodyPr>
          <a:lstStyle/>
          <a:p>
            <a:r>
              <a:rPr lang="es-ES" b="1" dirty="0"/>
              <a:t>Agua del EDAR de Montserrat</a:t>
            </a:r>
          </a:p>
        </p:txBody>
      </p:sp>
      <p:grpSp>
        <p:nvGrpSpPr>
          <p:cNvPr id="18" name="Grupo 17">
            <a:extLst>
              <a:ext uri="{FF2B5EF4-FFF2-40B4-BE49-F238E27FC236}">
                <a16:creationId xmlns:a16="http://schemas.microsoft.com/office/drawing/2014/main" id="{7816007C-A723-48F1-A359-26D09B44048E}"/>
              </a:ext>
            </a:extLst>
          </p:cNvPr>
          <p:cNvGrpSpPr/>
          <p:nvPr/>
        </p:nvGrpSpPr>
        <p:grpSpPr>
          <a:xfrm>
            <a:off x="232171" y="1712927"/>
            <a:ext cx="4694705" cy="4890745"/>
            <a:chOff x="232171" y="1376050"/>
            <a:chExt cx="4694705" cy="4890745"/>
          </a:xfrm>
        </p:grpSpPr>
        <p:pic>
          <p:nvPicPr>
            <p:cNvPr id="17" name="Imagen 16">
              <a:extLst>
                <a:ext uri="{FF2B5EF4-FFF2-40B4-BE49-F238E27FC236}">
                  <a16:creationId xmlns:a16="http://schemas.microsoft.com/office/drawing/2014/main" id="{D440FCD8-4667-4CB0-BA34-9846FFE8464E}"/>
                </a:ext>
              </a:extLst>
            </p:cNvPr>
            <p:cNvPicPr>
              <a:picLocks noChangeAspect="1"/>
            </p:cNvPicPr>
            <p:nvPr/>
          </p:nvPicPr>
          <p:blipFill>
            <a:blip r:embed="rId4"/>
            <a:stretch>
              <a:fillRect/>
            </a:stretch>
          </p:blipFill>
          <p:spPr>
            <a:xfrm>
              <a:off x="247750" y="1581383"/>
              <a:ext cx="4679126" cy="2295265"/>
            </a:xfrm>
            <a:prstGeom prst="rect">
              <a:avLst/>
            </a:prstGeom>
          </p:spPr>
        </p:pic>
        <p:pic>
          <p:nvPicPr>
            <p:cNvPr id="3" name="Imagen 2">
              <a:extLst>
                <a:ext uri="{FF2B5EF4-FFF2-40B4-BE49-F238E27FC236}">
                  <a16:creationId xmlns:a16="http://schemas.microsoft.com/office/drawing/2014/main" id="{4D938606-27D4-4373-8CDA-663227F5AF6E}"/>
                </a:ext>
              </a:extLst>
            </p:cNvPr>
            <p:cNvPicPr>
              <a:picLocks noChangeAspect="1"/>
            </p:cNvPicPr>
            <p:nvPr/>
          </p:nvPicPr>
          <p:blipFill>
            <a:blip r:embed="rId5"/>
            <a:stretch>
              <a:fillRect/>
            </a:stretch>
          </p:blipFill>
          <p:spPr>
            <a:xfrm>
              <a:off x="232171" y="4004209"/>
              <a:ext cx="4679126" cy="2262586"/>
            </a:xfrm>
            <a:prstGeom prst="rect">
              <a:avLst/>
            </a:prstGeom>
          </p:spPr>
        </p:pic>
        <p:sp>
          <p:nvSpPr>
            <p:cNvPr id="4" name="CuadroTexto 3">
              <a:extLst>
                <a:ext uri="{FF2B5EF4-FFF2-40B4-BE49-F238E27FC236}">
                  <a16:creationId xmlns:a16="http://schemas.microsoft.com/office/drawing/2014/main" id="{7B172D9C-03E7-479E-8667-D9436FF9AD0C}"/>
                </a:ext>
              </a:extLst>
            </p:cNvPr>
            <p:cNvSpPr txBox="1"/>
            <p:nvPr/>
          </p:nvSpPr>
          <p:spPr>
            <a:xfrm>
              <a:off x="3625173" y="1376050"/>
              <a:ext cx="1301703" cy="369332"/>
            </a:xfrm>
            <a:prstGeom prst="rect">
              <a:avLst/>
            </a:prstGeom>
            <a:solidFill>
              <a:srgbClr val="FFCC00"/>
            </a:solidFill>
          </p:spPr>
          <p:txBody>
            <a:bodyPr wrap="none" rtlCol="0">
              <a:spAutoFit/>
            </a:bodyPr>
            <a:lstStyle/>
            <a:p>
              <a:r>
                <a:rPr lang="es-ES" b="1" dirty="0"/>
                <a:t>Marzo 2015</a:t>
              </a:r>
            </a:p>
          </p:txBody>
        </p:sp>
        <p:sp>
          <p:nvSpPr>
            <p:cNvPr id="20" name="CuadroTexto 19">
              <a:extLst>
                <a:ext uri="{FF2B5EF4-FFF2-40B4-BE49-F238E27FC236}">
                  <a16:creationId xmlns:a16="http://schemas.microsoft.com/office/drawing/2014/main" id="{1E54EC56-464E-4AC7-ABB1-F9A1AB6A3981}"/>
                </a:ext>
              </a:extLst>
            </p:cNvPr>
            <p:cNvSpPr txBox="1"/>
            <p:nvPr/>
          </p:nvSpPr>
          <p:spPr>
            <a:xfrm>
              <a:off x="3620805" y="3861542"/>
              <a:ext cx="1208985" cy="369332"/>
            </a:xfrm>
            <a:prstGeom prst="rect">
              <a:avLst/>
            </a:prstGeom>
            <a:solidFill>
              <a:srgbClr val="FFCC00"/>
            </a:solidFill>
          </p:spPr>
          <p:txBody>
            <a:bodyPr wrap="none" rtlCol="0">
              <a:spAutoFit/>
            </a:bodyPr>
            <a:lstStyle/>
            <a:p>
              <a:r>
                <a:rPr lang="es-ES" b="1" dirty="0"/>
                <a:t>Junio 2017</a:t>
              </a:r>
            </a:p>
          </p:txBody>
        </p:sp>
      </p:grpSp>
      <p:grpSp>
        <p:nvGrpSpPr>
          <p:cNvPr id="10" name="Grupo 9">
            <a:extLst>
              <a:ext uri="{FF2B5EF4-FFF2-40B4-BE49-F238E27FC236}">
                <a16:creationId xmlns:a16="http://schemas.microsoft.com/office/drawing/2014/main" id="{E9C67713-B5D8-44E5-B67F-DF40C210BF46}"/>
              </a:ext>
            </a:extLst>
          </p:cNvPr>
          <p:cNvGrpSpPr/>
          <p:nvPr/>
        </p:nvGrpSpPr>
        <p:grpSpPr>
          <a:xfrm>
            <a:off x="5077427" y="2844261"/>
            <a:ext cx="4066573" cy="1214479"/>
            <a:chOff x="4961118" y="2878100"/>
            <a:chExt cx="4066573" cy="1214479"/>
          </a:xfrm>
        </p:grpSpPr>
        <p:sp>
          <p:nvSpPr>
            <p:cNvPr id="22" name="Rectángulo 21">
              <a:extLst>
                <a:ext uri="{FF2B5EF4-FFF2-40B4-BE49-F238E27FC236}">
                  <a16:creationId xmlns:a16="http://schemas.microsoft.com/office/drawing/2014/main" id="{86803677-8542-40C5-B650-977532988CCF}"/>
                </a:ext>
              </a:extLst>
            </p:cNvPr>
            <p:cNvSpPr/>
            <p:nvPr/>
          </p:nvSpPr>
          <p:spPr>
            <a:xfrm>
              <a:off x="4961118" y="3165028"/>
              <a:ext cx="2100258" cy="923330"/>
            </a:xfrm>
            <a:prstGeom prst="rect">
              <a:avLst/>
            </a:prstGeom>
          </p:spPr>
          <p:txBody>
            <a:bodyPr wrap="square">
              <a:spAutoFit/>
            </a:bodyPr>
            <a:lstStyle/>
            <a:p>
              <a:r>
                <a:rPr lang="es-ES" dirty="0"/>
                <a:t>pH = 8.8</a:t>
              </a:r>
            </a:p>
            <a:p>
              <a:r>
                <a:rPr lang="es-ES" dirty="0"/>
                <a:t>CE = 1.9 </a:t>
              </a:r>
              <a:r>
                <a:rPr lang="es-ES" dirty="0" err="1"/>
                <a:t>dS</a:t>
              </a:r>
              <a:r>
                <a:rPr lang="es-ES" dirty="0"/>
                <a:t>/m</a:t>
              </a:r>
            </a:p>
            <a:p>
              <a:r>
                <a:rPr lang="es-ES" dirty="0"/>
                <a:t>Cloruro = 273 mg/L</a:t>
              </a:r>
            </a:p>
          </p:txBody>
        </p:sp>
        <p:sp>
          <p:nvSpPr>
            <p:cNvPr id="27" name="CuadroTexto 26">
              <a:extLst>
                <a:ext uri="{FF2B5EF4-FFF2-40B4-BE49-F238E27FC236}">
                  <a16:creationId xmlns:a16="http://schemas.microsoft.com/office/drawing/2014/main" id="{8148E427-2CE4-4B66-BA5B-6AA7F32C69B3}"/>
                </a:ext>
              </a:extLst>
            </p:cNvPr>
            <p:cNvSpPr txBox="1"/>
            <p:nvPr/>
          </p:nvSpPr>
          <p:spPr>
            <a:xfrm>
              <a:off x="5285556" y="2878100"/>
              <a:ext cx="1301703" cy="369332"/>
            </a:xfrm>
            <a:prstGeom prst="rect">
              <a:avLst/>
            </a:prstGeom>
            <a:noFill/>
          </p:spPr>
          <p:txBody>
            <a:bodyPr wrap="none" rtlCol="0">
              <a:spAutoFit/>
            </a:bodyPr>
            <a:lstStyle/>
            <a:p>
              <a:r>
                <a:rPr lang="es-ES" b="1" u="sng" dirty="0"/>
                <a:t>Marzo 2015</a:t>
              </a:r>
            </a:p>
          </p:txBody>
        </p:sp>
        <p:sp>
          <p:nvSpPr>
            <p:cNvPr id="28" name="Rectángulo 27">
              <a:extLst>
                <a:ext uri="{FF2B5EF4-FFF2-40B4-BE49-F238E27FC236}">
                  <a16:creationId xmlns:a16="http://schemas.microsoft.com/office/drawing/2014/main" id="{AED6004C-52E7-470D-A71C-08546EC84594}"/>
                </a:ext>
              </a:extLst>
            </p:cNvPr>
            <p:cNvSpPr/>
            <p:nvPr/>
          </p:nvSpPr>
          <p:spPr>
            <a:xfrm>
              <a:off x="6992635" y="3169249"/>
              <a:ext cx="2035056" cy="923330"/>
            </a:xfrm>
            <a:prstGeom prst="rect">
              <a:avLst/>
            </a:prstGeom>
          </p:spPr>
          <p:txBody>
            <a:bodyPr wrap="square">
              <a:spAutoFit/>
            </a:bodyPr>
            <a:lstStyle/>
            <a:p>
              <a:r>
                <a:rPr lang="es-ES" dirty="0"/>
                <a:t>pH = 7.1</a:t>
              </a:r>
            </a:p>
            <a:p>
              <a:r>
                <a:rPr lang="es-ES" dirty="0"/>
                <a:t>CE = 1.5 </a:t>
              </a:r>
              <a:r>
                <a:rPr lang="es-ES" dirty="0" err="1"/>
                <a:t>dS</a:t>
              </a:r>
              <a:r>
                <a:rPr lang="es-ES" dirty="0"/>
                <a:t>/m</a:t>
              </a:r>
            </a:p>
            <a:p>
              <a:r>
                <a:rPr lang="es-ES" dirty="0"/>
                <a:t>Cloruro = 245 mg/L</a:t>
              </a:r>
            </a:p>
          </p:txBody>
        </p:sp>
        <p:sp>
          <p:nvSpPr>
            <p:cNvPr id="29" name="CuadroTexto 28">
              <a:extLst>
                <a:ext uri="{FF2B5EF4-FFF2-40B4-BE49-F238E27FC236}">
                  <a16:creationId xmlns:a16="http://schemas.microsoft.com/office/drawing/2014/main" id="{05A50BF6-2E90-456C-A3F1-37CCF9469F7C}"/>
                </a:ext>
              </a:extLst>
            </p:cNvPr>
            <p:cNvSpPr txBox="1"/>
            <p:nvPr/>
          </p:nvSpPr>
          <p:spPr>
            <a:xfrm>
              <a:off x="7315526" y="2878100"/>
              <a:ext cx="1208985" cy="369332"/>
            </a:xfrm>
            <a:prstGeom prst="rect">
              <a:avLst/>
            </a:prstGeom>
            <a:noFill/>
          </p:spPr>
          <p:txBody>
            <a:bodyPr wrap="none" rtlCol="0">
              <a:spAutoFit/>
            </a:bodyPr>
            <a:lstStyle/>
            <a:p>
              <a:r>
                <a:rPr lang="es-ES" b="1" u="sng" dirty="0"/>
                <a:t>Junio 2017</a:t>
              </a:r>
            </a:p>
          </p:txBody>
        </p:sp>
      </p:grpSp>
      <p:grpSp>
        <p:nvGrpSpPr>
          <p:cNvPr id="13" name="Grupo 12">
            <a:extLst>
              <a:ext uri="{FF2B5EF4-FFF2-40B4-BE49-F238E27FC236}">
                <a16:creationId xmlns:a16="http://schemas.microsoft.com/office/drawing/2014/main" id="{273D322A-BF23-4480-8A86-9FCC78363CD0}"/>
              </a:ext>
            </a:extLst>
          </p:cNvPr>
          <p:cNvGrpSpPr/>
          <p:nvPr/>
        </p:nvGrpSpPr>
        <p:grpSpPr>
          <a:xfrm>
            <a:off x="5061849" y="4349889"/>
            <a:ext cx="4021869" cy="1703132"/>
            <a:chOff x="5061849" y="4161131"/>
            <a:chExt cx="4021869" cy="1703132"/>
          </a:xfrm>
        </p:grpSpPr>
        <p:sp>
          <p:nvSpPr>
            <p:cNvPr id="6" name="Rectángulo 5">
              <a:extLst>
                <a:ext uri="{FF2B5EF4-FFF2-40B4-BE49-F238E27FC236}">
                  <a16:creationId xmlns:a16="http://schemas.microsoft.com/office/drawing/2014/main" id="{B186985F-8DDF-49F0-81A2-C0FF4562A062}"/>
                </a:ext>
              </a:extLst>
            </p:cNvPr>
            <p:cNvSpPr/>
            <p:nvPr/>
          </p:nvSpPr>
          <p:spPr>
            <a:xfrm>
              <a:off x="5559295" y="5217932"/>
              <a:ext cx="3031000" cy="646331"/>
            </a:xfrm>
            <a:prstGeom prst="rect">
              <a:avLst/>
            </a:prstGeom>
          </p:spPr>
          <p:txBody>
            <a:bodyPr wrap="square">
              <a:spAutoFit/>
            </a:bodyPr>
            <a:lstStyle/>
            <a:p>
              <a:pPr algn="ctr"/>
              <a:r>
                <a:rPr lang="es-ES" b="1" dirty="0"/>
                <a:t>Cubre las necesidades del cultivo de Calcio y Magnesio</a:t>
              </a:r>
              <a:endParaRPr lang="es-ES" dirty="0"/>
            </a:p>
          </p:txBody>
        </p:sp>
        <p:grpSp>
          <p:nvGrpSpPr>
            <p:cNvPr id="11" name="Grupo 10">
              <a:extLst>
                <a:ext uri="{FF2B5EF4-FFF2-40B4-BE49-F238E27FC236}">
                  <a16:creationId xmlns:a16="http://schemas.microsoft.com/office/drawing/2014/main" id="{1BED28C8-377A-48B0-A398-47DDA44B7E57}"/>
                </a:ext>
              </a:extLst>
            </p:cNvPr>
            <p:cNvGrpSpPr/>
            <p:nvPr/>
          </p:nvGrpSpPr>
          <p:grpSpPr>
            <a:xfrm>
              <a:off x="5061849" y="4161131"/>
              <a:ext cx="4021869" cy="923330"/>
              <a:chOff x="5035391" y="3969981"/>
              <a:chExt cx="4021869" cy="923330"/>
            </a:xfrm>
          </p:grpSpPr>
          <p:sp>
            <p:nvSpPr>
              <p:cNvPr id="7" name="Rectángulo 6">
                <a:extLst>
                  <a:ext uri="{FF2B5EF4-FFF2-40B4-BE49-F238E27FC236}">
                    <a16:creationId xmlns:a16="http://schemas.microsoft.com/office/drawing/2014/main" id="{BE62A82D-8AD0-433D-A80A-B0C6503119CD}"/>
                  </a:ext>
                </a:extLst>
              </p:cNvPr>
              <p:cNvSpPr/>
              <p:nvPr/>
            </p:nvSpPr>
            <p:spPr>
              <a:xfrm>
                <a:off x="5035391" y="3969981"/>
                <a:ext cx="1965284" cy="923330"/>
              </a:xfrm>
              <a:prstGeom prst="rect">
                <a:avLst/>
              </a:prstGeom>
            </p:spPr>
            <p:txBody>
              <a:bodyPr wrap="square">
                <a:spAutoFit/>
              </a:bodyPr>
              <a:lstStyle/>
              <a:p>
                <a:r>
                  <a:rPr lang="es-ES" b="1" dirty="0"/>
                  <a:t>32</a:t>
                </a:r>
                <a:r>
                  <a:rPr lang="es-ES" dirty="0"/>
                  <a:t> UF -</a:t>
                </a:r>
                <a:r>
                  <a:rPr lang="es-ES" b="1" dirty="0"/>
                  <a:t> N</a:t>
                </a:r>
                <a:r>
                  <a:rPr lang="es-ES" dirty="0"/>
                  <a:t> (13%)</a:t>
                </a:r>
              </a:p>
              <a:p>
                <a:r>
                  <a:rPr lang="es-ES" b="1" dirty="0"/>
                  <a:t>18</a:t>
                </a:r>
                <a:r>
                  <a:rPr lang="es-ES" dirty="0"/>
                  <a:t> UF - </a:t>
                </a:r>
                <a:r>
                  <a:rPr lang="es-ES" b="1" dirty="0"/>
                  <a:t>P</a:t>
                </a:r>
                <a:r>
                  <a:rPr lang="es-ES" b="1" baseline="-25000" dirty="0"/>
                  <a:t>2</a:t>
                </a:r>
                <a:r>
                  <a:rPr lang="es-ES" b="1" dirty="0"/>
                  <a:t>O</a:t>
                </a:r>
                <a:r>
                  <a:rPr lang="es-ES" b="1" baseline="-25000" dirty="0"/>
                  <a:t>5</a:t>
                </a:r>
                <a:r>
                  <a:rPr lang="es-ES" dirty="0"/>
                  <a:t> (23%)</a:t>
                </a:r>
              </a:p>
              <a:p>
                <a:r>
                  <a:rPr lang="es-ES" b="1" dirty="0"/>
                  <a:t>63</a:t>
                </a:r>
                <a:r>
                  <a:rPr lang="es-ES" dirty="0"/>
                  <a:t> UF - </a:t>
                </a:r>
                <a:r>
                  <a:rPr lang="es-ES" b="1" dirty="0"/>
                  <a:t>K</a:t>
                </a:r>
                <a:r>
                  <a:rPr lang="es-ES" b="1" baseline="-25000" dirty="0"/>
                  <a:t>2</a:t>
                </a:r>
                <a:r>
                  <a:rPr lang="es-ES" b="1" dirty="0"/>
                  <a:t>O </a:t>
                </a:r>
                <a:r>
                  <a:rPr lang="es-ES" dirty="0"/>
                  <a:t>(45%)</a:t>
                </a:r>
              </a:p>
            </p:txBody>
          </p:sp>
          <p:sp>
            <p:nvSpPr>
              <p:cNvPr id="8" name="Rectángulo 7">
                <a:extLst>
                  <a:ext uri="{FF2B5EF4-FFF2-40B4-BE49-F238E27FC236}">
                    <a16:creationId xmlns:a16="http://schemas.microsoft.com/office/drawing/2014/main" id="{02002331-D5C7-46B2-956B-20E024916D22}"/>
                  </a:ext>
                </a:extLst>
              </p:cNvPr>
              <p:cNvSpPr/>
              <p:nvPr/>
            </p:nvSpPr>
            <p:spPr>
              <a:xfrm>
                <a:off x="7206276" y="3969981"/>
                <a:ext cx="1850984" cy="923330"/>
              </a:xfrm>
              <a:prstGeom prst="rect">
                <a:avLst/>
              </a:prstGeom>
            </p:spPr>
            <p:txBody>
              <a:bodyPr wrap="square">
                <a:spAutoFit/>
              </a:bodyPr>
              <a:lstStyle/>
              <a:p>
                <a:r>
                  <a:rPr lang="es-ES" b="1" dirty="0"/>
                  <a:t>25</a:t>
                </a:r>
                <a:r>
                  <a:rPr lang="es-ES" dirty="0"/>
                  <a:t> UF -</a:t>
                </a:r>
                <a:r>
                  <a:rPr lang="es-ES" b="1" dirty="0"/>
                  <a:t> N</a:t>
                </a:r>
                <a:r>
                  <a:rPr lang="es-ES" dirty="0"/>
                  <a:t> (10%)</a:t>
                </a:r>
              </a:p>
              <a:p>
                <a:r>
                  <a:rPr lang="es-ES" b="1" dirty="0"/>
                  <a:t>4</a:t>
                </a:r>
                <a:r>
                  <a:rPr lang="es-ES" dirty="0"/>
                  <a:t> UF -</a:t>
                </a:r>
                <a:r>
                  <a:rPr lang="es-ES" b="1" dirty="0"/>
                  <a:t> P</a:t>
                </a:r>
                <a:r>
                  <a:rPr lang="es-ES" b="1" baseline="-25000" dirty="0"/>
                  <a:t>2</a:t>
                </a:r>
                <a:r>
                  <a:rPr lang="es-ES" b="1" dirty="0"/>
                  <a:t>O</a:t>
                </a:r>
                <a:r>
                  <a:rPr lang="es-ES" b="1" baseline="-25000" dirty="0"/>
                  <a:t>5</a:t>
                </a:r>
                <a:r>
                  <a:rPr lang="es-ES" dirty="0"/>
                  <a:t> (5%)</a:t>
                </a:r>
              </a:p>
              <a:p>
                <a:r>
                  <a:rPr lang="es-ES" b="1" dirty="0"/>
                  <a:t>28</a:t>
                </a:r>
                <a:r>
                  <a:rPr lang="es-ES" dirty="0"/>
                  <a:t> UF -</a:t>
                </a:r>
                <a:r>
                  <a:rPr lang="es-ES" b="1" dirty="0"/>
                  <a:t> K</a:t>
                </a:r>
                <a:r>
                  <a:rPr lang="es-ES" b="1" baseline="-25000" dirty="0"/>
                  <a:t>2</a:t>
                </a:r>
                <a:r>
                  <a:rPr lang="es-ES" b="1" dirty="0"/>
                  <a:t>O </a:t>
                </a:r>
                <a:r>
                  <a:rPr lang="es-ES" dirty="0"/>
                  <a:t>(20%)</a:t>
                </a:r>
              </a:p>
            </p:txBody>
          </p:sp>
        </p:grpSp>
      </p:grpSp>
      <p:sp>
        <p:nvSpPr>
          <p:cNvPr id="30" name="CuadroTexto 29">
            <a:extLst>
              <a:ext uri="{FF2B5EF4-FFF2-40B4-BE49-F238E27FC236}">
                <a16:creationId xmlns:a16="http://schemas.microsoft.com/office/drawing/2014/main" id="{A758F56E-CFE5-4221-B446-C5E1498B9476}"/>
              </a:ext>
            </a:extLst>
          </p:cNvPr>
          <p:cNvSpPr txBox="1"/>
          <p:nvPr/>
        </p:nvSpPr>
        <p:spPr>
          <a:xfrm>
            <a:off x="781154" y="72942"/>
            <a:ext cx="7581691" cy="646331"/>
          </a:xfrm>
          <a:prstGeom prst="rect">
            <a:avLst/>
          </a:prstGeom>
          <a:noFill/>
        </p:spPr>
        <p:txBody>
          <a:bodyPr wrap="none" rtlCol="0">
            <a:spAutoFit/>
          </a:bodyPr>
          <a:lstStyle>
            <a:defPPr>
              <a:defRPr lang="es-ES"/>
            </a:defPPr>
            <a:lvl1pPr>
              <a:defRPr sz="2400" b="1"/>
            </a:lvl1pPr>
          </a:lstStyle>
          <a:p>
            <a:r>
              <a:rPr lang="es-ES" sz="3600" dirty="0"/>
              <a:t>REAJUSTE DEL PLAN DE FERTILIZACIÓN</a:t>
            </a:r>
            <a:endParaRPr lang="es-ES" sz="3600" baseline="30000" dirty="0"/>
          </a:p>
        </p:txBody>
      </p:sp>
      <p:sp>
        <p:nvSpPr>
          <p:cNvPr id="21" name="Rectángulo 20">
            <a:extLst>
              <a:ext uri="{FF2B5EF4-FFF2-40B4-BE49-F238E27FC236}">
                <a16:creationId xmlns:a16="http://schemas.microsoft.com/office/drawing/2014/main" id="{92FEB0A9-70C4-4303-8B2C-10A56B57F9A3}"/>
              </a:ext>
            </a:extLst>
          </p:cNvPr>
          <p:cNvSpPr/>
          <p:nvPr/>
        </p:nvSpPr>
        <p:spPr>
          <a:xfrm>
            <a:off x="10650" y="1207886"/>
            <a:ext cx="3610155" cy="369332"/>
          </a:xfrm>
          <a:prstGeom prst="rect">
            <a:avLst/>
          </a:prstGeom>
        </p:spPr>
        <p:txBody>
          <a:bodyPr wrap="none">
            <a:spAutoFit/>
          </a:bodyPr>
          <a:lstStyle/>
          <a:p>
            <a:r>
              <a:rPr lang="es-ES" b="1" dirty="0"/>
              <a:t>Comunidad de Regantes “La Murta”</a:t>
            </a:r>
            <a:endParaRPr lang="es-ES" dirty="0"/>
          </a:p>
        </p:txBody>
      </p:sp>
      <p:sp>
        <p:nvSpPr>
          <p:cNvPr id="12" name="Rectángulo 11">
            <a:extLst>
              <a:ext uri="{FF2B5EF4-FFF2-40B4-BE49-F238E27FC236}">
                <a16:creationId xmlns:a16="http://schemas.microsoft.com/office/drawing/2014/main" id="{A23FF678-297C-4DDB-8BDF-EAB20DAF7FD8}"/>
              </a:ext>
            </a:extLst>
          </p:cNvPr>
          <p:cNvSpPr/>
          <p:nvPr/>
        </p:nvSpPr>
        <p:spPr>
          <a:xfrm>
            <a:off x="6624103" y="3913822"/>
            <a:ext cx="897362" cy="369332"/>
          </a:xfrm>
          <a:prstGeom prst="rect">
            <a:avLst/>
          </a:prstGeom>
        </p:spPr>
        <p:txBody>
          <a:bodyPr wrap="none">
            <a:spAutoFit/>
          </a:bodyPr>
          <a:lstStyle/>
          <a:p>
            <a:r>
              <a:rPr lang="es-ES" b="1" dirty="0">
                <a:solidFill>
                  <a:srgbClr val="FF0000"/>
                </a:solidFill>
                <a:sym typeface="Wingdings" panose="05000000000000000000" pitchFamily="2" charset="2"/>
              </a:rPr>
              <a:t>RIESGO</a:t>
            </a:r>
            <a:endParaRPr lang="es-ES" dirty="0">
              <a:solidFill>
                <a:srgbClr val="FF0000"/>
              </a:solidFill>
            </a:endParaRPr>
          </a:p>
        </p:txBody>
      </p:sp>
    </p:spTree>
    <p:extLst>
      <p:ext uri="{BB962C8B-B14F-4D97-AF65-F5344CB8AC3E}">
        <p14:creationId xmlns:p14="http://schemas.microsoft.com/office/powerpoint/2010/main" val="32393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p:cNvGrpSpPr/>
          <p:nvPr/>
        </p:nvGrpSpPr>
        <p:grpSpPr>
          <a:xfrm>
            <a:off x="2472512" y="4622630"/>
            <a:ext cx="1999803" cy="2186440"/>
            <a:chOff x="5105683" y="1930817"/>
            <a:chExt cx="1999803" cy="2186440"/>
          </a:xfrm>
        </p:grpSpPr>
        <p:pic>
          <p:nvPicPr>
            <p:cNvPr id="6" name="Picture 4" descr="http://www.haifa-group.com/files/Guides/Citrus/Figure1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683" y="1930817"/>
              <a:ext cx="1999803" cy="1798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174303" y="3747925"/>
              <a:ext cx="1862561" cy="369332"/>
            </a:xfrm>
            <a:prstGeom prst="rect">
              <a:avLst/>
            </a:prstGeom>
            <a:noFill/>
          </p:spPr>
          <p:txBody>
            <a:bodyPr wrap="none" rtlCol="0">
              <a:spAutoFit/>
            </a:bodyPr>
            <a:lstStyle/>
            <a:p>
              <a:r>
                <a:rPr lang="es-ES" dirty="0"/>
                <a:t>Deficiencia de Mg</a:t>
              </a:r>
            </a:p>
          </p:txBody>
        </p:sp>
      </p:grpSp>
      <p:grpSp>
        <p:nvGrpSpPr>
          <p:cNvPr id="23" name="Grupo 22"/>
          <p:cNvGrpSpPr/>
          <p:nvPr/>
        </p:nvGrpSpPr>
        <p:grpSpPr>
          <a:xfrm>
            <a:off x="178736" y="4622630"/>
            <a:ext cx="2152573" cy="2118251"/>
            <a:chOff x="5040112" y="4495857"/>
            <a:chExt cx="2152573" cy="2118251"/>
          </a:xfrm>
        </p:grpSpPr>
        <p:pic>
          <p:nvPicPr>
            <p:cNvPr id="10" name="Picture 2" descr="Resultado de imagen de calcium deficiency symptoms in citrus"/>
            <p:cNvPicPr>
              <a:picLocks noChangeAspect="1" noChangeArrowheads="1"/>
            </p:cNvPicPr>
            <p:nvPr/>
          </p:nvPicPr>
          <p:blipFill rotWithShape="1">
            <a:blip r:embed="rId4">
              <a:extLst>
                <a:ext uri="{28A0092B-C50C-407E-A947-70E740481C1C}">
                  <a14:useLocalDpi xmlns:a14="http://schemas.microsoft.com/office/drawing/2010/main" val="0"/>
                </a:ext>
              </a:extLst>
            </a:blip>
            <a:srcRect r="13366"/>
            <a:stretch/>
          </p:blipFill>
          <p:spPr bwMode="auto">
            <a:xfrm>
              <a:off x="5040112" y="4495857"/>
              <a:ext cx="2152573" cy="179888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5221184" y="6244776"/>
              <a:ext cx="1790427" cy="369332"/>
            </a:xfrm>
            <a:prstGeom prst="rect">
              <a:avLst/>
            </a:prstGeom>
            <a:noFill/>
          </p:spPr>
          <p:txBody>
            <a:bodyPr wrap="none" rtlCol="0">
              <a:spAutoFit/>
            </a:bodyPr>
            <a:lstStyle/>
            <a:p>
              <a:r>
                <a:rPr lang="es-ES" dirty="0"/>
                <a:t>Deficiencia de Ca</a:t>
              </a:r>
            </a:p>
          </p:txBody>
        </p:sp>
      </p:grpSp>
      <p:sp>
        <p:nvSpPr>
          <p:cNvPr id="15" name="CuadroTexto 14"/>
          <p:cNvSpPr txBox="1"/>
          <p:nvPr/>
        </p:nvSpPr>
        <p:spPr>
          <a:xfrm>
            <a:off x="4589289" y="2380730"/>
            <a:ext cx="4038966" cy="754053"/>
          </a:xfrm>
          <a:prstGeom prst="rect">
            <a:avLst/>
          </a:prstGeom>
          <a:noFill/>
        </p:spPr>
        <p:txBody>
          <a:bodyPr wrap="square" rtlCol="0">
            <a:spAutoFit/>
          </a:bodyPr>
          <a:lstStyle/>
          <a:p>
            <a:pPr algn="ctr">
              <a:spcBef>
                <a:spcPts val="600"/>
              </a:spcBef>
            </a:pPr>
            <a:r>
              <a:rPr lang="es-ES" sz="2000" b="1" dirty="0"/>
              <a:t>Riego con agua convencional</a:t>
            </a:r>
          </a:p>
          <a:p>
            <a:pPr algn="ctr">
              <a:spcBef>
                <a:spcPts val="600"/>
              </a:spcBef>
            </a:pPr>
            <a:r>
              <a:rPr lang="es-ES" dirty="0"/>
              <a:t>Ca</a:t>
            </a:r>
            <a:r>
              <a:rPr lang="es-ES" baseline="30000" dirty="0"/>
              <a:t>2+</a:t>
            </a:r>
            <a:r>
              <a:rPr lang="es-ES" dirty="0"/>
              <a:t> y Mg</a:t>
            </a:r>
            <a:r>
              <a:rPr lang="es-ES" baseline="30000" dirty="0"/>
              <a:t>2+</a:t>
            </a:r>
            <a:r>
              <a:rPr lang="es-ES" dirty="0"/>
              <a:t> cubre las necesidades.</a:t>
            </a:r>
          </a:p>
        </p:txBody>
      </p:sp>
      <p:sp>
        <p:nvSpPr>
          <p:cNvPr id="17" name="Rectángulo redondeado 16"/>
          <p:cNvSpPr/>
          <p:nvPr/>
        </p:nvSpPr>
        <p:spPr>
          <a:xfrm>
            <a:off x="4730887" y="5059738"/>
            <a:ext cx="4170674" cy="1167475"/>
          </a:xfrm>
          <a:prstGeom prst="roundRect">
            <a:avLst/>
          </a:prstGeom>
          <a:solidFill>
            <a:srgbClr val="FFC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Riego con :</a:t>
            </a:r>
          </a:p>
          <a:p>
            <a:pPr marL="342900" indent="-342900">
              <a:buFont typeface="Arial" panose="020B0604020202020204" pitchFamily="34" charset="0"/>
              <a:buChar char="•"/>
            </a:pPr>
            <a:r>
              <a:rPr lang="es-ES" sz="2000" dirty="0">
                <a:solidFill>
                  <a:schemeClr val="tx1"/>
                </a:solidFill>
              </a:rPr>
              <a:t>Riesgo de carencias de Ca y Mg</a:t>
            </a:r>
          </a:p>
          <a:p>
            <a:pPr marL="342900" indent="-342900">
              <a:buFont typeface="Arial" panose="020B0604020202020204" pitchFamily="34" charset="0"/>
              <a:buChar char="•"/>
            </a:pPr>
            <a:r>
              <a:rPr lang="es-ES" sz="2000" dirty="0">
                <a:solidFill>
                  <a:schemeClr val="tx1"/>
                </a:solidFill>
              </a:rPr>
              <a:t>Adaptar el plan de fertilización.</a:t>
            </a:r>
          </a:p>
        </p:txBody>
      </p:sp>
      <p:grpSp>
        <p:nvGrpSpPr>
          <p:cNvPr id="8" name="Grupo 7">
            <a:extLst>
              <a:ext uri="{FF2B5EF4-FFF2-40B4-BE49-F238E27FC236}">
                <a16:creationId xmlns:a16="http://schemas.microsoft.com/office/drawing/2014/main" id="{3B20AB7F-66A6-4C72-A559-402CC6D65D6F}"/>
              </a:ext>
            </a:extLst>
          </p:cNvPr>
          <p:cNvGrpSpPr>
            <a:grpSpLocks noChangeAspect="1"/>
          </p:cNvGrpSpPr>
          <p:nvPr/>
        </p:nvGrpSpPr>
        <p:grpSpPr>
          <a:xfrm>
            <a:off x="4730887" y="896976"/>
            <a:ext cx="3755771" cy="1453807"/>
            <a:chOff x="4412917" y="1597436"/>
            <a:chExt cx="4786158" cy="1852655"/>
          </a:xfrm>
        </p:grpSpPr>
        <p:grpSp>
          <p:nvGrpSpPr>
            <p:cNvPr id="19" name="Grupo 18"/>
            <p:cNvGrpSpPr/>
            <p:nvPr/>
          </p:nvGrpSpPr>
          <p:grpSpPr>
            <a:xfrm>
              <a:off x="6943868" y="2889853"/>
              <a:ext cx="2214880" cy="560238"/>
              <a:chOff x="2802447" y="2769187"/>
              <a:chExt cx="2214880" cy="560238"/>
            </a:xfrm>
          </p:grpSpPr>
          <p:sp>
            <p:nvSpPr>
              <p:cNvPr id="13" name="Abrir corchete 12"/>
              <p:cNvSpPr/>
              <p:nvPr/>
            </p:nvSpPr>
            <p:spPr>
              <a:xfrm rot="16200000">
                <a:off x="3826359" y="1906120"/>
                <a:ext cx="167056" cy="189318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uadroTexto 13"/>
              <p:cNvSpPr txBox="1"/>
              <p:nvPr/>
            </p:nvSpPr>
            <p:spPr>
              <a:xfrm>
                <a:off x="2802447" y="2937210"/>
                <a:ext cx="2214880" cy="392215"/>
              </a:xfrm>
              <a:prstGeom prst="rect">
                <a:avLst/>
              </a:prstGeom>
              <a:noFill/>
            </p:spPr>
            <p:txBody>
              <a:bodyPr wrap="square" rtlCol="0">
                <a:spAutoFit/>
              </a:bodyPr>
              <a:lstStyle/>
              <a:p>
                <a:pPr algn="ctr"/>
                <a:r>
                  <a:rPr lang="es-ES" sz="1400" dirty="0"/>
                  <a:t>Nutrientes esenciales</a:t>
                </a:r>
              </a:p>
            </p:txBody>
          </p:sp>
        </p:grpSp>
        <p:pic>
          <p:nvPicPr>
            <p:cNvPr id="3" name="Imagen 2"/>
            <p:cNvPicPr>
              <a:picLocks noChangeAspect="1"/>
            </p:cNvPicPr>
            <p:nvPr/>
          </p:nvPicPr>
          <p:blipFill>
            <a:blip r:embed="rId5"/>
            <a:stretch>
              <a:fillRect/>
            </a:stretch>
          </p:blipFill>
          <p:spPr>
            <a:xfrm>
              <a:off x="4620392" y="2039869"/>
              <a:ext cx="4371211" cy="871804"/>
            </a:xfrm>
            <a:prstGeom prst="rect">
              <a:avLst/>
            </a:prstGeom>
          </p:spPr>
        </p:pic>
        <p:sp>
          <p:nvSpPr>
            <p:cNvPr id="25" name="CuadroTexto 24">
              <a:extLst>
                <a:ext uri="{FF2B5EF4-FFF2-40B4-BE49-F238E27FC236}">
                  <a16:creationId xmlns:a16="http://schemas.microsoft.com/office/drawing/2014/main" id="{EB340248-436A-4FA4-A2E0-7FAF550F48CF}"/>
                </a:ext>
              </a:extLst>
            </p:cNvPr>
            <p:cNvSpPr txBox="1"/>
            <p:nvPr/>
          </p:nvSpPr>
          <p:spPr>
            <a:xfrm>
              <a:off x="4412917" y="1597436"/>
              <a:ext cx="4786158" cy="392215"/>
            </a:xfrm>
            <a:prstGeom prst="rect">
              <a:avLst/>
            </a:prstGeom>
            <a:noFill/>
          </p:spPr>
          <p:txBody>
            <a:bodyPr wrap="square" rtlCol="0">
              <a:spAutoFit/>
            </a:bodyPr>
            <a:lstStyle/>
            <a:p>
              <a:pPr algn="ctr"/>
              <a:r>
                <a:rPr lang="es-ES" sz="1400" b="1" dirty="0"/>
                <a:t>Necesidades anuales de los cítricos (UF/ha)</a:t>
              </a:r>
            </a:p>
          </p:txBody>
        </p:sp>
      </p:grpSp>
      <p:grpSp>
        <p:nvGrpSpPr>
          <p:cNvPr id="18" name="Grupo 17">
            <a:extLst>
              <a:ext uri="{FF2B5EF4-FFF2-40B4-BE49-F238E27FC236}">
                <a16:creationId xmlns:a16="http://schemas.microsoft.com/office/drawing/2014/main" id="{5AE8887F-686B-4C0C-B64B-E780BC214652}"/>
              </a:ext>
            </a:extLst>
          </p:cNvPr>
          <p:cNvGrpSpPr/>
          <p:nvPr/>
        </p:nvGrpSpPr>
        <p:grpSpPr>
          <a:xfrm>
            <a:off x="4224185" y="3439014"/>
            <a:ext cx="4919815" cy="1000494"/>
            <a:chOff x="4309313" y="3235126"/>
            <a:chExt cx="4919815" cy="1000494"/>
          </a:xfrm>
        </p:grpSpPr>
        <p:sp>
          <p:nvSpPr>
            <p:cNvPr id="43" name="Rectángulo 42">
              <a:extLst>
                <a:ext uri="{FF2B5EF4-FFF2-40B4-BE49-F238E27FC236}">
                  <a16:creationId xmlns:a16="http://schemas.microsoft.com/office/drawing/2014/main" id="{BBF0DD68-0C8D-4E2F-A959-6A305500E888}"/>
                </a:ext>
              </a:extLst>
            </p:cNvPr>
            <p:cNvSpPr/>
            <p:nvPr/>
          </p:nvSpPr>
          <p:spPr>
            <a:xfrm>
              <a:off x="4309313" y="3570198"/>
              <a:ext cx="1946003" cy="646331"/>
            </a:xfrm>
            <a:prstGeom prst="rect">
              <a:avLst/>
            </a:prstGeom>
          </p:spPr>
          <p:txBody>
            <a:bodyPr wrap="square">
              <a:spAutoFit/>
            </a:bodyPr>
            <a:lstStyle/>
            <a:p>
              <a:r>
                <a:rPr lang="es-ES" b="1" dirty="0"/>
                <a:t>73</a:t>
              </a:r>
              <a:r>
                <a:rPr lang="es-ES" dirty="0"/>
                <a:t> UF -</a:t>
              </a:r>
              <a:r>
                <a:rPr lang="es-ES" b="1" dirty="0"/>
                <a:t> Calcio</a:t>
              </a:r>
              <a:endParaRPr lang="es-ES" dirty="0"/>
            </a:p>
            <a:p>
              <a:r>
                <a:rPr lang="es-ES" b="1" dirty="0"/>
                <a:t>58</a:t>
              </a:r>
              <a:r>
                <a:rPr lang="es-ES" dirty="0"/>
                <a:t> UF - </a:t>
              </a:r>
              <a:r>
                <a:rPr lang="es-ES" b="1" dirty="0"/>
                <a:t>Magnesio</a:t>
              </a:r>
              <a:endParaRPr lang="es-ES" dirty="0"/>
            </a:p>
          </p:txBody>
        </p:sp>
        <p:sp>
          <p:nvSpPr>
            <p:cNvPr id="16" name="CuadroTexto 15">
              <a:extLst>
                <a:ext uri="{FF2B5EF4-FFF2-40B4-BE49-F238E27FC236}">
                  <a16:creationId xmlns:a16="http://schemas.microsoft.com/office/drawing/2014/main" id="{2BA8C5FD-E758-4EF1-9BEA-0011140B0879}"/>
                </a:ext>
              </a:extLst>
            </p:cNvPr>
            <p:cNvSpPr txBox="1"/>
            <p:nvPr/>
          </p:nvSpPr>
          <p:spPr>
            <a:xfrm>
              <a:off x="4365103" y="3235126"/>
              <a:ext cx="1609095" cy="369332"/>
            </a:xfrm>
            <a:prstGeom prst="rect">
              <a:avLst/>
            </a:prstGeom>
            <a:noFill/>
          </p:spPr>
          <p:txBody>
            <a:bodyPr wrap="none" rtlCol="0">
              <a:spAutoFit/>
            </a:bodyPr>
            <a:lstStyle/>
            <a:p>
              <a:r>
                <a:rPr lang="es-ES" b="1" u="sng" dirty="0"/>
                <a:t>Aporta el AMD</a:t>
              </a:r>
            </a:p>
          </p:txBody>
        </p:sp>
        <p:sp>
          <p:nvSpPr>
            <p:cNvPr id="44" name="Rectángulo 43">
              <a:extLst>
                <a:ext uri="{FF2B5EF4-FFF2-40B4-BE49-F238E27FC236}">
                  <a16:creationId xmlns:a16="http://schemas.microsoft.com/office/drawing/2014/main" id="{FC42D6B1-AA72-47FB-8FE5-96401E786B92}"/>
                </a:ext>
              </a:extLst>
            </p:cNvPr>
            <p:cNvSpPr/>
            <p:nvPr/>
          </p:nvSpPr>
          <p:spPr>
            <a:xfrm>
              <a:off x="6643710" y="3589289"/>
              <a:ext cx="1946003" cy="646331"/>
            </a:xfrm>
            <a:prstGeom prst="rect">
              <a:avLst/>
            </a:prstGeom>
          </p:spPr>
          <p:txBody>
            <a:bodyPr wrap="square">
              <a:spAutoFit/>
            </a:bodyPr>
            <a:lstStyle/>
            <a:p>
              <a:r>
                <a:rPr lang="es-ES" b="1" dirty="0">
                  <a:solidFill>
                    <a:srgbClr val="FF0000"/>
                  </a:solidFill>
                </a:rPr>
                <a:t>12</a:t>
              </a:r>
              <a:r>
                <a:rPr lang="es-ES" dirty="0">
                  <a:solidFill>
                    <a:srgbClr val="FF0000"/>
                  </a:solidFill>
                </a:rPr>
                <a:t> UF </a:t>
              </a:r>
              <a:r>
                <a:rPr lang="es-ES" dirty="0"/>
                <a:t>-</a:t>
              </a:r>
              <a:r>
                <a:rPr lang="es-ES" b="1" dirty="0"/>
                <a:t> Calcio</a:t>
              </a:r>
              <a:endParaRPr lang="es-ES" dirty="0"/>
            </a:p>
            <a:p>
              <a:r>
                <a:rPr lang="es-ES" b="1" dirty="0">
                  <a:solidFill>
                    <a:srgbClr val="FF0000"/>
                  </a:solidFill>
                </a:rPr>
                <a:t>122</a:t>
              </a:r>
              <a:r>
                <a:rPr lang="es-ES" dirty="0">
                  <a:solidFill>
                    <a:srgbClr val="FF0000"/>
                  </a:solidFill>
                </a:rPr>
                <a:t> UF </a:t>
              </a:r>
              <a:r>
                <a:rPr lang="es-ES" dirty="0"/>
                <a:t>- </a:t>
              </a:r>
              <a:r>
                <a:rPr lang="es-ES" b="1" dirty="0"/>
                <a:t>Magnesio</a:t>
              </a:r>
              <a:endParaRPr lang="es-ES" dirty="0"/>
            </a:p>
          </p:txBody>
        </p:sp>
        <p:sp>
          <p:nvSpPr>
            <p:cNvPr id="46" name="CuadroTexto 45">
              <a:extLst>
                <a:ext uri="{FF2B5EF4-FFF2-40B4-BE49-F238E27FC236}">
                  <a16:creationId xmlns:a16="http://schemas.microsoft.com/office/drawing/2014/main" id="{D290BF30-58C5-40E6-B278-5EF4842B71D5}"/>
                </a:ext>
              </a:extLst>
            </p:cNvPr>
            <p:cNvSpPr txBox="1"/>
            <p:nvPr/>
          </p:nvSpPr>
          <p:spPr>
            <a:xfrm>
              <a:off x="6268830" y="3257150"/>
              <a:ext cx="2960298" cy="369332"/>
            </a:xfrm>
            <a:prstGeom prst="rect">
              <a:avLst/>
            </a:prstGeom>
            <a:noFill/>
          </p:spPr>
          <p:txBody>
            <a:bodyPr wrap="none" rtlCol="0">
              <a:spAutoFit/>
            </a:bodyPr>
            <a:lstStyle/>
            <a:p>
              <a:r>
                <a:rPr lang="es-ES" b="1" u="sng" dirty="0"/>
                <a:t>Falta para cubrir necesidades</a:t>
              </a:r>
            </a:p>
          </p:txBody>
        </p:sp>
      </p:grpSp>
      <p:sp>
        <p:nvSpPr>
          <p:cNvPr id="49" name="CuadroTexto 48">
            <a:extLst>
              <a:ext uri="{FF2B5EF4-FFF2-40B4-BE49-F238E27FC236}">
                <a16:creationId xmlns:a16="http://schemas.microsoft.com/office/drawing/2014/main" id="{711E899A-559F-467E-AA02-E76A7DBBAA69}"/>
              </a:ext>
            </a:extLst>
          </p:cNvPr>
          <p:cNvSpPr txBox="1"/>
          <p:nvPr/>
        </p:nvSpPr>
        <p:spPr>
          <a:xfrm>
            <a:off x="781154" y="72942"/>
            <a:ext cx="7581691" cy="646331"/>
          </a:xfrm>
          <a:prstGeom prst="rect">
            <a:avLst/>
          </a:prstGeom>
          <a:noFill/>
        </p:spPr>
        <p:txBody>
          <a:bodyPr wrap="none" rtlCol="0">
            <a:spAutoFit/>
          </a:bodyPr>
          <a:lstStyle>
            <a:defPPr>
              <a:defRPr lang="es-ES"/>
            </a:defPPr>
            <a:lvl1pPr>
              <a:defRPr sz="2400" b="1"/>
            </a:lvl1pPr>
          </a:lstStyle>
          <a:p>
            <a:r>
              <a:rPr lang="es-ES" sz="3600" dirty="0"/>
              <a:t>REAJUSTE DEL PLAN DE FERTILIZACIÓN</a:t>
            </a:r>
            <a:endParaRPr lang="es-ES" sz="3600" baseline="30000" dirty="0"/>
          </a:p>
        </p:txBody>
      </p:sp>
      <p:grpSp>
        <p:nvGrpSpPr>
          <p:cNvPr id="54" name="Grupo 53">
            <a:extLst>
              <a:ext uri="{FF2B5EF4-FFF2-40B4-BE49-F238E27FC236}">
                <a16:creationId xmlns:a16="http://schemas.microsoft.com/office/drawing/2014/main" id="{41D66AF3-DD7B-43E2-972F-6613A668971D}"/>
              </a:ext>
            </a:extLst>
          </p:cNvPr>
          <p:cNvGrpSpPr/>
          <p:nvPr/>
        </p:nvGrpSpPr>
        <p:grpSpPr>
          <a:xfrm>
            <a:off x="243518" y="1254548"/>
            <a:ext cx="3878227" cy="3058042"/>
            <a:chOff x="243518" y="1254548"/>
            <a:chExt cx="3878227" cy="3058042"/>
          </a:xfrm>
        </p:grpSpPr>
        <p:sp>
          <p:nvSpPr>
            <p:cNvPr id="30" name="CuadroTexto 29">
              <a:extLst>
                <a:ext uri="{FF2B5EF4-FFF2-40B4-BE49-F238E27FC236}">
                  <a16:creationId xmlns:a16="http://schemas.microsoft.com/office/drawing/2014/main" id="{1B112869-9C60-49B3-8694-C8AE7B2A3B3F}"/>
                </a:ext>
              </a:extLst>
            </p:cNvPr>
            <p:cNvSpPr txBox="1"/>
            <p:nvPr/>
          </p:nvSpPr>
          <p:spPr>
            <a:xfrm>
              <a:off x="296609" y="1254548"/>
              <a:ext cx="3707251" cy="369332"/>
            </a:xfrm>
            <a:prstGeom prst="rect">
              <a:avLst/>
            </a:prstGeom>
            <a:noFill/>
          </p:spPr>
          <p:txBody>
            <a:bodyPr wrap="square" rtlCol="0">
              <a:spAutoFit/>
            </a:bodyPr>
            <a:lstStyle/>
            <a:p>
              <a:pPr algn="ctr"/>
              <a:r>
                <a:rPr lang="es-ES" b="1" dirty="0"/>
                <a:t>4 </a:t>
              </a:r>
              <a:r>
                <a:rPr lang="es-ES" b="1" dirty="0" err="1"/>
                <a:t>IDAMs</a:t>
              </a:r>
              <a:r>
                <a:rPr lang="es-ES" b="1" dirty="0"/>
                <a:t> con uso para riego agrícola</a:t>
              </a:r>
            </a:p>
          </p:txBody>
        </p:sp>
        <p:pic>
          <p:nvPicPr>
            <p:cNvPr id="51" name="Imagen 50">
              <a:extLst>
                <a:ext uri="{FF2B5EF4-FFF2-40B4-BE49-F238E27FC236}">
                  <a16:creationId xmlns:a16="http://schemas.microsoft.com/office/drawing/2014/main" id="{B18B0CE4-7EC0-465C-9890-413FA9CDCA0B}"/>
                </a:ext>
              </a:extLst>
            </p:cNvPr>
            <p:cNvPicPr>
              <a:picLocks noChangeAspect="1"/>
            </p:cNvPicPr>
            <p:nvPr/>
          </p:nvPicPr>
          <p:blipFill>
            <a:blip r:embed="rId6"/>
            <a:stretch>
              <a:fillRect/>
            </a:stretch>
          </p:blipFill>
          <p:spPr>
            <a:xfrm>
              <a:off x="243518" y="1608705"/>
              <a:ext cx="3878227" cy="2703885"/>
            </a:xfrm>
            <a:prstGeom prst="rect">
              <a:avLst/>
            </a:prstGeom>
          </p:spPr>
        </p:pic>
      </p:grpSp>
      <p:grpSp>
        <p:nvGrpSpPr>
          <p:cNvPr id="53" name="Grupo 52">
            <a:extLst>
              <a:ext uri="{FF2B5EF4-FFF2-40B4-BE49-F238E27FC236}">
                <a16:creationId xmlns:a16="http://schemas.microsoft.com/office/drawing/2014/main" id="{E17C9EC6-1E7D-4673-BBAD-D26F461434A0}"/>
              </a:ext>
            </a:extLst>
          </p:cNvPr>
          <p:cNvGrpSpPr/>
          <p:nvPr/>
        </p:nvGrpSpPr>
        <p:grpSpPr>
          <a:xfrm>
            <a:off x="54112" y="792215"/>
            <a:ext cx="4278365" cy="375100"/>
            <a:chOff x="2682665" y="877541"/>
            <a:chExt cx="4278365" cy="375100"/>
          </a:xfrm>
        </p:grpSpPr>
        <p:sp>
          <p:nvSpPr>
            <p:cNvPr id="47" name="CuadroTexto 46">
              <a:extLst>
                <a:ext uri="{FF2B5EF4-FFF2-40B4-BE49-F238E27FC236}">
                  <a16:creationId xmlns:a16="http://schemas.microsoft.com/office/drawing/2014/main" id="{45C94F63-677C-4FCB-B642-6AEFBCE30166}"/>
                </a:ext>
              </a:extLst>
            </p:cNvPr>
            <p:cNvSpPr txBox="1"/>
            <p:nvPr/>
          </p:nvSpPr>
          <p:spPr>
            <a:xfrm>
              <a:off x="2682665" y="877541"/>
              <a:ext cx="1010213" cy="369332"/>
            </a:xfrm>
            <a:prstGeom prst="rect">
              <a:avLst/>
            </a:prstGeom>
            <a:noFill/>
          </p:spPr>
          <p:txBody>
            <a:bodyPr wrap="none" rtlCol="0">
              <a:spAutoFit/>
            </a:bodyPr>
            <a:lstStyle/>
            <a:p>
              <a:r>
                <a:rPr lang="es-ES" dirty="0"/>
                <a:t>Ejemplo:</a:t>
              </a:r>
            </a:p>
          </p:txBody>
        </p:sp>
        <p:sp>
          <p:nvSpPr>
            <p:cNvPr id="52" name="Rectángulo 51">
              <a:extLst>
                <a:ext uri="{FF2B5EF4-FFF2-40B4-BE49-F238E27FC236}">
                  <a16:creationId xmlns:a16="http://schemas.microsoft.com/office/drawing/2014/main" id="{095D6E85-05B8-4010-A2C0-D253342C6AD7}"/>
                </a:ext>
              </a:extLst>
            </p:cNvPr>
            <p:cNvSpPr/>
            <p:nvPr/>
          </p:nvSpPr>
          <p:spPr>
            <a:xfrm>
              <a:off x="3648648" y="883309"/>
              <a:ext cx="3312382" cy="369332"/>
            </a:xfrm>
            <a:prstGeom prst="rect">
              <a:avLst/>
            </a:prstGeom>
          </p:spPr>
          <p:txBody>
            <a:bodyPr wrap="none">
              <a:spAutoFit/>
            </a:bodyPr>
            <a:lstStyle/>
            <a:p>
              <a:r>
                <a:rPr lang="es-ES" b="1" dirty="0"/>
                <a:t>Agua marina desalinizada (AMD)</a:t>
              </a:r>
            </a:p>
          </p:txBody>
        </p:sp>
      </p:grpSp>
    </p:spTree>
    <p:extLst>
      <p:ext uri="{BB962C8B-B14F-4D97-AF65-F5344CB8AC3E}">
        <p14:creationId xmlns:p14="http://schemas.microsoft.com/office/powerpoint/2010/main" val="9193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5E495F9-8BE6-4B65-BF60-533DD8A7FE92}"/>
              </a:ext>
            </a:extLst>
          </p:cNvPr>
          <p:cNvSpPr/>
          <p:nvPr/>
        </p:nvSpPr>
        <p:spPr>
          <a:xfrm>
            <a:off x="0" y="0"/>
            <a:ext cx="9144000" cy="7974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74941E-290E-45D7-9BEE-3C6C1691F83D}"/>
              </a:ext>
            </a:extLst>
          </p:cNvPr>
          <p:cNvSpPr txBox="1"/>
          <p:nvPr/>
        </p:nvSpPr>
        <p:spPr>
          <a:xfrm>
            <a:off x="570339" y="932468"/>
            <a:ext cx="3366691" cy="461665"/>
          </a:xfrm>
          <a:prstGeom prst="rect">
            <a:avLst/>
          </a:prstGeom>
          <a:noFill/>
        </p:spPr>
        <p:txBody>
          <a:bodyPr wrap="none" rtlCol="0">
            <a:spAutoFit/>
          </a:bodyPr>
          <a:lstStyle/>
          <a:p>
            <a:r>
              <a:rPr lang="es-ES" sz="2400" b="1" u="sng" dirty="0"/>
              <a:t>Aguas regeneradas EDAR</a:t>
            </a:r>
          </a:p>
        </p:txBody>
      </p:sp>
      <p:sp>
        <p:nvSpPr>
          <p:cNvPr id="4" name="CuadroTexto 3">
            <a:extLst>
              <a:ext uri="{FF2B5EF4-FFF2-40B4-BE49-F238E27FC236}">
                <a16:creationId xmlns:a16="http://schemas.microsoft.com/office/drawing/2014/main" id="{0EAD2964-7D8E-4747-AE8E-D8CCD2F28606}"/>
              </a:ext>
            </a:extLst>
          </p:cNvPr>
          <p:cNvSpPr txBox="1"/>
          <p:nvPr/>
        </p:nvSpPr>
        <p:spPr>
          <a:xfrm>
            <a:off x="5158965" y="932467"/>
            <a:ext cx="3450881" cy="461665"/>
          </a:xfrm>
          <a:prstGeom prst="rect">
            <a:avLst/>
          </a:prstGeom>
          <a:noFill/>
        </p:spPr>
        <p:txBody>
          <a:bodyPr wrap="none" rtlCol="0">
            <a:spAutoFit/>
          </a:bodyPr>
          <a:lstStyle/>
          <a:p>
            <a:r>
              <a:rPr lang="es-ES" sz="2400" b="1" u="sng" dirty="0"/>
              <a:t>Agua marina desalinizada</a:t>
            </a:r>
          </a:p>
        </p:txBody>
      </p:sp>
      <p:grpSp>
        <p:nvGrpSpPr>
          <p:cNvPr id="6" name="Grupo 5">
            <a:extLst>
              <a:ext uri="{FF2B5EF4-FFF2-40B4-BE49-F238E27FC236}">
                <a16:creationId xmlns:a16="http://schemas.microsoft.com/office/drawing/2014/main" id="{AE21FAE0-EA8C-4B9A-88FC-6D5D18054D5F}"/>
              </a:ext>
            </a:extLst>
          </p:cNvPr>
          <p:cNvGrpSpPr/>
          <p:nvPr/>
        </p:nvGrpSpPr>
        <p:grpSpPr>
          <a:xfrm>
            <a:off x="347070" y="1466244"/>
            <a:ext cx="4224929" cy="1335035"/>
            <a:chOff x="385364" y="1370017"/>
            <a:chExt cx="4224929" cy="1335035"/>
          </a:xfrm>
        </p:grpSpPr>
        <p:sp>
          <p:nvSpPr>
            <p:cNvPr id="10" name="Abrir corchete 9">
              <a:extLst>
                <a:ext uri="{FF2B5EF4-FFF2-40B4-BE49-F238E27FC236}">
                  <a16:creationId xmlns:a16="http://schemas.microsoft.com/office/drawing/2014/main" id="{2CC671EC-BF13-4273-9A6E-0B120C60BE2E}"/>
                </a:ext>
              </a:extLst>
            </p:cNvPr>
            <p:cNvSpPr/>
            <p:nvPr/>
          </p:nvSpPr>
          <p:spPr>
            <a:xfrm rot="16200000">
              <a:off x="2286246" y="261297"/>
              <a:ext cx="96699" cy="389846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ángulo 11">
              <a:extLst>
                <a:ext uri="{FF2B5EF4-FFF2-40B4-BE49-F238E27FC236}">
                  <a16:creationId xmlns:a16="http://schemas.microsoft.com/office/drawing/2014/main" id="{BBB24AEA-5589-4326-B5E8-4D1E1FBF0942}"/>
                </a:ext>
              </a:extLst>
            </p:cNvPr>
            <p:cNvSpPr/>
            <p:nvPr/>
          </p:nvSpPr>
          <p:spPr>
            <a:xfrm>
              <a:off x="419774" y="1370017"/>
              <a:ext cx="4190519" cy="707886"/>
            </a:xfrm>
            <a:prstGeom prst="rect">
              <a:avLst/>
            </a:prstGeom>
          </p:spPr>
          <p:txBody>
            <a:bodyPr wrap="square">
              <a:spAutoFit/>
            </a:bodyPr>
            <a:lstStyle/>
            <a:p>
              <a:pPr marL="285750" indent="-285750">
                <a:buFont typeface="Arial" panose="020B0604020202020204" pitchFamily="34" charset="0"/>
                <a:buChar char="•"/>
              </a:pPr>
              <a:r>
                <a:rPr lang="es-ES_tradnl" sz="2000" dirty="0"/>
                <a:t>Presencia de patógenos</a:t>
              </a:r>
              <a:endParaRPr lang="es-ES_tradnl" sz="2000" dirty="0">
                <a:solidFill>
                  <a:srgbClr val="FF0000"/>
                </a:solidFill>
              </a:endParaRPr>
            </a:p>
            <a:p>
              <a:pPr marL="285750" indent="-285750">
                <a:buFont typeface="Arial" panose="020B0604020202020204" pitchFamily="34" charset="0"/>
                <a:buChar char="•"/>
              </a:pPr>
              <a:r>
                <a:rPr lang="es-ES_tradnl" sz="2000" dirty="0"/>
                <a:t>Contaminantes emergentes</a:t>
              </a:r>
            </a:p>
          </p:txBody>
        </p:sp>
        <p:sp>
          <p:nvSpPr>
            <p:cNvPr id="15" name="CuadroTexto 14">
              <a:extLst>
                <a:ext uri="{FF2B5EF4-FFF2-40B4-BE49-F238E27FC236}">
                  <a16:creationId xmlns:a16="http://schemas.microsoft.com/office/drawing/2014/main" id="{08AAC9A2-5E1D-4363-98AC-67E7A94C7CEA}"/>
                </a:ext>
              </a:extLst>
            </p:cNvPr>
            <p:cNvSpPr txBox="1"/>
            <p:nvPr/>
          </p:nvSpPr>
          <p:spPr>
            <a:xfrm>
              <a:off x="539296" y="2304942"/>
              <a:ext cx="3927550" cy="400110"/>
            </a:xfrm>
            <a:prstGeom prst="rect">
              <a:avLst/>
            </a:prstGeom>
            <a:noFill/>
          </p:spPr>
          <p:txBody>
            <a:bodyPr wrap="none" rtlCol="0">
              <a:spAutoFit/>
            </a:bodyPr>
            <a:lstStyle/>
            <a:p>
              <a:r>
                <a:rPr lang="es-ES" sz="2000" b="1" dirty="0"/>
                <a:t>Métodos auxiliares de desinfección</a:t>
              </a:r>
            </a:p>
          </p:txBody>
        </p:sp>
      </p:grpSp>
      <p:grpSp>
        <p:nvGrpSpPr>
          <p:cNvPr id="9" name="Grupo 8">
            <a:extLst>
              <a:ext uri="{FF2B5EF4-FFF2-40B4-BE49-F238E27FC236}">
                <a16:creationId xmlns:a16="http://schemas.microsoft.com/office/drawing/2014/main" id="{10B8B020-EF3C-493E-9F91-6339BDEE535E}"/>
              </a:ext>
            </a:extLst>
          </p:cNvPr>
          <p:cNvGrpSpPr/>
          <p:nvPr/>
        </p:nvGrpSpPr>
        <p:grpSpPr>
          <a:xfrm>
            <a:off x="292066" y="2929625"/>
            <a:ext cx="8726592" cy="1278837"/>
            <a:chOff x="292066" y="3203125"/>
            <a:chExt cx="8726592" cy="1278837"/>
          </a:xfrm>
        </p:grpSpPr>
        <p:sp>
          <p:nvSpPr>
            <p:cNvPr id="11" name="Abrir corchete 10">
              <a:extLst>
                <a:ext uri="{FF2B5EF4-FFF2-40B4-BE49-F238E27FC236}">
                  <a16:creationId xmlns:a16="http://schemas.microsoft.com/office/drawing/2014/main" id="{B4F11ED5-8CC0-4389-A076-1A6CF1D4C78A}"/>
                </a:ext>
              </a:extLst>
            </p:cNvPr>
            <p:cNvSpPr/>
            <p:nvPr/>
          </p:nvSpPr>
          <p:spPr>
            <a:xfrm rot="16200000">
              <a:off x="4563805" y="-308269"/>
              <a:ext cx="96699" cy="8640178"/>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2000"/>
            </a:p>
          </p:txBody>
        </p:sp>
        <p:sp>
          <p:nvSpPr>
            <p:cNvPr id="13" name="Rectángulo 12">
              <a:extLst>
                <a:ext uri="{FF2B5EF4-FFF2-40B4-BE49-F238E27FC236}">
                  <a16:creationId xmlns:a16="http://schemas.microsoft.com/office/drawing/2014/main" id="{8716690B-B6F7-4589-88A5-E3C504B3E460}"/>
                </a:ext>
              </a:extLst>
            </p:cNvPr>
            <p:cNvSpPr/>
            <p:nvPr/>
          </p:nvSpPr>
          <p:spPr>
            <a:xfrm>
              <a:off x="419775" y="3203321"/>
              <a:ext cx="4009350" cy="707886"/>
            </a:xfrm>
            <a:prstGeom prst="rect">
              <a:avLst/>
            </a:prstGeom>
          </p:spPr>
          <p:txBody>
            <a:bodyPr wrap="square">
              <a:spAutoFit/>
            </a:bodyPr>
            <a:lstStyle/>
            <a:p>
              <a:pPr marL="285750" indent="-285750">
                <a:buFont typeface="Arial" panose="020B0604020202020204" pitchFamily="34" charset="0"/>
                <a:buChar char="•"/>
              </a:pPr>
              <a:r>
                <a:rPr lang="es-ES_tradnl" sz="2000" dirty="0">
                  <a:sym typeface="Wingdings" panose="05000000000000000000" pitchFamily="2" charset="2"/>
                </a:rPr>
                <a:t>Variaciones en la calidad del agua</a:t>
              </a:r>
            </a:p>
            <a:p>
              <a:pPr marL="285750" indent="-285750">
                <a:buFont typeface="Arial" panose="020B0604020202020204" pitchFamily="34" charset="0"/>
                <a:buChar char="•"/>
              </a:pPr>
              <a:r>
                <a:rPr lang="es-ES_tradnl" sz="2000" dirty="0"/>
                <a:t>Aporte excesivo de nutrientes</a:t>
              </a:r>
            </a:p>
          </p:txBody>
        </p:sp>
        <p:sp>
          <p:nvSpPr>
            <p:cNvPr id="14" name="CuadroTexto 13">
              <a:extLst>
                <a:ext uri="{FF2B5EF4-FFF2-40B4-BE49-F238E27FC236}">
                  <a16:creationId xmlns:a16="http://schemas.microsoft.com/office/drawing/2014/main" id="{2E9F4D18-368E-4322-AECC-FCBC1BB681CA}"/>
                </a:ext>
              </a:extLst>
            </p:cNvPr>
            <p:cNvSpPr txBox="1"/>
            <p:nvPr/>
          </p:nvSpPr>
          <p:spPr>
            <a:xfrm>
              <a:off x="2930236" y="4081852"/>
              <a:ext cx="3639201" cy="400110"/>
            </a:xfrm>
            <a:prstGeom prst="rect">
              <a:avLst/>
            </a:prstGeom>
            <a:noFill/>
          </p:spPr>
          <p:txBody>
            <a:bodyPr wrap="none" rtlCol="0">
              <a:spAutoFit/>
            </a:bodyPr>
            <a:lstStyle/>
            <a:p>
              <a:r>
                <a:rPr lang="es-ES" sz="2000" b="1" dirty="0"/>
                <a:t>Reajuste del plan de fertilización</a:t>
              </a:r>
            </a:p>
          </p:txBody>
        </p:sp>
        <p:sp>
          <p:nvSpPr>
            <p:cNvPr id="17" name="Rectángulo 16">
              <a:extLst>
                <a:ext uri="{FF2B5EF4-FFF2-40B4-BE49-F238E27FC236}">
                  <a16:creationId xmlns:a16="http://schemas.microsoft.com/office/drawing/2014/main" id="{17A5280D-C43E-4D82-B6ED-0F96C568BF04}"/>
                </a:ext>
              </a:extLst>
            </p:cNvPr>
            <p:cNvSpPr/>
            <p:nvPr/>
          </p:nvSpPr>
          <p:spPr>
            <a:xfrm>
              <a:off x="4916317" y="3203125"/>
              <a:ext cx="4102341" cy="400110"/>
            </a:xfrm>
            <a:prstGeom prst="rect">
              <a:avLst/>
            </a:prstGeom>
          </p:spPr>
          <p:txBody>
            <a:bodyPr wrap="none">
              <a:spAutoFit/>
            </a:bodyPr>
            <a:lstStyle/>
            <a:p>
              <a:pPr marL="285750" indent="-285750">
                <a:buFont typeface="Arial" panose="020B0604020202020204" pitchFamily="34" charset="0"/>
                <a:buChar char="•"/>
              </a:pPr>
              <a:r>
                <a:rPr lang="es-ES_tradnl" sz="2000" dirty="0">
                  <a:sym typeface="Wingdings" panose="05000000000000000000" pitchFamily="2" charset="2"/>
                </a:rPr>
                <a:t>Valores bajos de Calcio y Magnesio</a:t>
              </a:r>
            </a:p>
          </p:txBody>
        </p:sp>
      </p:grpSp>
      <p:grpSp>
        <p:nvGrpSpPr>
          <p:cNvPr id="19" name="Grupo 18">
            <a:extLst>
              <a:ext uri="{FF2B5EF4-FFF2-40B4-BE49-F238E27FC236}">
                <a16:creationId xmlns:a16="http://schemas.microsoft.com/office/drawing/2014/main" id="{70ED1D3E-5532-4BB6-AFCE-8BE707DE243B}"/>
              </a:ext>
            </a:extLst>
          </p:cNvPr>
          <p:cNvGrpSpPr/>
          <p:nvPr/>
        </p:nvGrpSpPr>
        <p:grpSpPr>
          <a:xfrm>
            <a:off x="357730" y="4406392"/>
            <a:ext cx="8494984" cy="683723"/>
            <a:chOff x="114862" y="5033727"/>
            <a:chExt cx="8494984" cy="683723"/>
          </a:xfrm>
        </p:grpSpPr>
        <p:sp>
          <p:nvSpPr>
            <p:cNvPr id="16" name="Rectángulo: esquinas redondeadas 15">
              <a:extLst>
                <a:ext uri="{FF2B5EF4-FFF2-40B4-BE49-F238E27FC236}">
                  <a16:creationId xmlns:a16="http://schemas.microsoft.com/office/drawing/2014/main" id="{0371E4C4-12E7-43A1-B586-4E99BF2DA8F7}"/>
                </a:ext>
              </a:extLst>
            </p:cNvPr>
            <p:cNvSpPr/>
            <p:nvPr/>
          </p:nvSpPr>
          <p:spPr>
            <a:xfrm>
              <a:off x="114862" y="5033727"/>
              <a:ext cx="8494984" cy="6837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7" name="Rectángulo 6">
              <a:extLst>
                <a:ext uri="{FF2B5EF4-FFF2-40B4-BE49-F238E27FC236}">
                  <a16:creationId xmlns:a16="http://schemas.microsoft.com/office/drawing/2014/main" id="{390C5683-96FD-4CE8-B8AF-461848CBB82D}"/>
                </a:ext>
              </a:extLst>
            </p:cNvPr>
            <p:cNvSpPr/>
            <p:nvPr/>
          </p:nvSpPr>
          <p:spPr>
            <a:xfrm>
              <a:off x="900354" y="5141670"/>
              <a:ext cx="6924000" cy="461665"/>
            </a:xfrm>
            <a:prstGeom prst="rect">
              <a:avLst/>
            </a:prstGeom>
          </p:spPr>
          <p:txBody>
            <a:bodyPr wrap="square">
              <a:spAutoFit/>
            </a:bodyPr>
            <a:lstStyle/>
            <a:p>
              <a:pPr algn="ctr"/>
              <a:r>
                <a:rPr lang="es-ES_tradnl" sz="2400" dirty="0">
                  <a:sym typeface="Wingdings" panose="05000000000000000000" pitchFamily="2" charset="2"/>
                </a:rPr>
                <a:t>TOXICIDAD POR: </a:t>
              </a:r>
              <a:r>
                <a:rPr lang="es-ES_tradnl" sz="2400" b="1" dirty="0">
                  <a:sym typeface="Wingdings" panose="05000000000000000000" pitchFamily="2" charset="2"/>
                </a:rPr>
                <a:t>CLORUROS, SODIO Y/O BORO</a:t>
              </a:r>
              <a:endParaRPr lang="es-ES" sz="2400" b="1" dirty="0">
                <a:sym typeface="Wingdings" panose="05000000000000000000" pitchFamily="2" charset="2"/>
              </a:endParaRPr>
            </a:p>
          </p:txBody>
        </p:sp>
      </p:grpSp>
      <p:sp>
        <p:nvSpPr>
          <p:cNvPr id="21" name="CuadroTexto 20">
            <a:extLst>
              <a:ext uri="{FF2B5EF4-FFF2-40B4-BE49-F238E27FC236}">
                <a16:creationId xmlns:a16="http://schemas.microsoft.com/office/drawing/2014/main" id="{F694C0DE-A2F3-46DD-9BBF-828616F28760}"/>
              </a:ext>
            </a:extLst>
          </p:cNvPr>
          <p:cNvSpPr txBox="1"/>
          <p:nvPr/>
        </p:nvSpPr>
        <p:spPr>
          <a:xfrm>
            <a:off x="1193189" y="141000"/>
            <a:ext cx="6470747" cy="461665"/>
          </a:xfrm>
          <a:prstGeom prst="rect">
            <a:avLst/>
          </a:prstGeom>
          <a:noFill/>
        </p:spPr>
        <p:txBody>
          <a:bodyPr wrap="none" rtlCol="0">
            <a:spAutoFit/>
          </a:bodyPr>
          <a:lstStyle/>
          <a:p>
            <a:pPr algn="ctr"/>
            <a:r>
              <a:rPr lang="es-ES" sz="2400" b="1" dirty="0"/>
              <a:t>RECOMENDACIONES PARA UN USO MÁS SEGURO</a:t>
            </a:r>
          </a:p>
        </p:txBody>
      </p:sp>
    </p:spTree>
    <p:extLst>
      <p:ext uri="{BB962C8B-B14F-4D97-AF65-F5344CB8AC3E}">
        <p14:creationId xmlns:p14="http://schemas.microsoft.com/office/powerpoint/2010/main" val="37548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79744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79846" y="3587962"/>
            <a:ext cx="6868654" cy="1384995"/>
          </a:xfrm>
          <a:prstGeom prst="rect">
            <a:avLst/>
          </a:prstGeom>
          <a:noFill/>
        </p:spPr>
        <p:txBody>
          <a:bodyPr wrap="square" rtlCol="0">
            <a:spAutoFit/>
          </a:bodyPr>
          <a:lstStyle/>
          <a:p>
            <a:pPr marL="342900" indent="-342900">
              <a:buFont typeface="Arial" panose="020B0604020202020204" pitchFamily="34" charset="0"/>
              <a:buChar char="•"/>
            </a:pPr>
            <a:r>
              <a:rPr lang="es-ES" sz="2400" dirty="0"/>
              <a:t>Contenido habitual </a:t>
            </a:r>
            <a:r>
              <a:rPr lang="es-ES" sz="2400" b="1" dirty="0"/>
              <a:t>en aguas no convencionales</a:t>
            </a:r>
            <a:r>
              <a:rPr lang="es-ES" sz="2400" dirty="0"/>
              <a:t>:</a:t>
            </a:r>
          </a:p>
          <a:p>
            <a:endParaRPr lang="es-ES" sz="1200" dirty="0"/>
          </a:p>
          <a:p>
            <a:pPr lvl="1"/>
            <a:r>
              <a:rPr lang="es-ES" sz="2400" b="1" dirty="0">
                <a:sym typeface="Wingdings" panose="05000000000000000000" pitchFamily="2" charset="2"/>
              </a:rPr>
              <a:t>Cloruro</a:t>
            </a:r>
            <a:r>
              <a:rPr lang="es-ES" sz="2400" dirty="0">
                <a:sym typeface="Wingdings" panose="05000000000000000000" pitchFamily="2" charset="2"/>
              </a:rPr>
              <a:t>  100-500 mg/L </a:t>
            </a:r>
          </a:p>
          <a:p>
            <a:pPr lvl="1"/>
            <a:r>
              <a:rPr lang="es-ES" sz="2400" b="1" dirty="0"/>
              <a:t>Sodio </a:t>
            </a:r>
            <a:r>
              <a:rPr lang="es-ES" sz="2400" dirty="0">
                <a:sym typeface="Wingdings" panose="05000000000000000000" pitchFamily="2" charset="2"/>
              </a:rPr>
              <a:t> 50-250 mg/L</a:t>
            </a:r>
            <a:endParaRPr lang="es-ES" sz="1600" dirty="0"/>
          </a:p>
        </p:txBody>
      </p:sp>
      <p:sp>
        <p:nvSpPr>
          <p:cNvPr id="8" name="CuadroTexto 7"/>
          <p:cNvSpPr txBox="1"/>
          <p:nvPr/>
        </p:nvSpPr>
        <p:spPr>
          <a:xfrm>
            <a:off x="1113544" y="5400521"/>
            <a:ext cx="6916912" cy="1200329"/>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algn="ctr"/>
            <a:r>
              <a:rPr lang="es-ES" sz="2400" b="1" dirty="0"/>
              <a:t>Riego con aguas no convencionales</a:t>
            </a:r>
          </a:p>
          <a:p>
            <a:pPr marL="342900" indent="-342900">
              <a:buFont typeface="Arial" panose="020B0604020202020204" pitchFamily="34" charset="0"/>
              <a:buChar char="•"/>
            </a:pPr>
            <a:r>
              <a:rPr lang="es-ES" sz="2400" dirty="0"/>
              <a:t>Riesgo de salinización del suelo a largo plazo</a:t>
            </a:r>
          </a:p>
          <a:p>
            <a:pPr marL="342900" indent="-342900">
              <a:buFont typeface="Arial" panose="020B0604020202020204" pitchFamily="34" charset="0"/>
              <a:buChar char="•"/>
            </a:pPr>
            <a:r>
              <a:rPr lang="es-ES" sz="2400" dirty="0"/>
              <a:t>Riesgo de toxicidad en cultivos sensibles</a:t>
            </a:r>
            <a:endParaRPr lang="es-ES" sz="2000" dirty="0"/>
          </a:p>
        </p:txBody>
      </p:sp>
      <p:pic>
        <p:nvPicPr>
          <p:cNvPr id="9" name="Picture 12" descr="http://www.haifa-group.com/files/Guides/Citrus/Figure32-new.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81750" y="984213"/>
            <a:ext cx="2324185" cy="255937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33734" y="55967"/>
            <a:ext cx="5892703" cy="646331"/>
          </a:xfrm>
          <a:prstGeom prst="rect">
            <a:avLst/>
          </a:prstGeom>
          <a:noFill/>
        </p:spPr>
        <p:txBody>
          <a:bodyPr wrap="none" rtlCol="0">
            <a:spAutoFit/>
          </a:bodyPr>
          <a:lstStyle>
            <a:defPPr>
              <a:defRPr lang="es-ES"/>
            </a:defPPr>
            <a:lvl1pPr>
              <a:defRPr sz="2400" b="1"/>
            </a:lvl1pPr>
          </a:lstStyle>
          <a:p>
            <a:r>
              <a:rPr lang="es-ES" sz="3600" dirty="0"/>
              <a:t>TOXICIDAD: Cloruro y/o Sodio</a:t>
            </a:r>
            <a:endParaRPr lang="es-ES" sz="3600" baseline="30000" dirty="0"/>
          </a:p>
        </p:txBody>
      </p:sp>
      <p:grpSp>
        <p:nvGrpSpPr>
          <p:cNvPr id="10" name="Grupo 9">
            <a:extLst>
              <a:ext uri="{FF2B5EF4-FFF2-40B4-BE49-F238E27FC236}">
                <a16:creationId xmlns:a16="http://schemas.microsoft.com/office/drawing/2014/main" id="{1DF9744E-72D7-419E-B792-6F1468A17E90}"/>
              </a:ext>
            </a:extLst>
          </p:cNvPr>
          <p:cNvGrpSpPr/>
          <p:nvPr/>
        </p:nvGrpSpPr>
        <p:grpSpPr>
          <a:xfrm>
            <a:off x="768537" y="1216415"/>
            <a:ext cx="4601773" cy="1800602"/>
            <a:chOff x="733425" y="1421490"/>
            <a:chExt cx="4601773" cy="1800602"/>
          </a:xfrm>
        </p:grpSpPr>
        <p:sp>
          <p:nvSpPr>
            <p:cNvPr id="11" name="Rectángulo 10">
              <a:extLst>
                <a:ext uri="{FF2B5EF4-FFF2-40B4-BE49-F238E27FC236}">
                  <a16:creationId xmlns:a16="http://schemas.microsoft.com/office/drawing/2014/main" id="{B8359BC3-637D-45F8-9595-75E0F698A867}"/>
                </a:ext>
              </a:extLst>
            </p:cNvPr>
            <p:cNvSpPr/>
            <p:nvPr/>
          </p:nvSpPr>
          <p:spPr>
            <a:xfrm>
              <a:off x="733425" y="2021763"/>
              <a:ext cx="4297138" cy="1200329"/>
            </a:xfrm>
            <a:prstGeom prst="rect">
              <a:avLst/>
            </a:prstGeom>
          </p:spPr>
          <p:txBody>
            <a:bodyPr wrap="square">
              <a:spAutoFit/>
            </a:bodyPr>
            <a:lstStyle/>
            <a:p>
              <a:pPr marL="800100" lvl="1" indent="-342900">
                <a:buFont typeface="Arial" panose="020B0604020202020204" pitchFamily="34" charset="0"/>
                <a:buChar char="•"/>
              </a:pPr>
              <a:r>
                <a:rPr lang="es-ES" sz="2400" dirty="0"/>
                <a:t>Aguas salinas</a:t>
              </a:r>
            </a:p>
            <a:p>
              <a:pPr marL="800100" lvl="1" indent="-342900">
                <a:buFont typeface="Arial" panose="020B0604020202020204" pitchFamily="34" charset="0"/>
                <a:buChar char="•"/>
              </a:pPr>
              <a:r>
                <a:rPr lang="es-ES" sz="2400" dirty="0"/>
                <a:t>Aguas regeneradas EDAR</a:t>
              </a:r>
            </a:p>
            <a:p>
              <a:pPr marL="800100" lvl="1" indent="-342900">
                <a:buFont typeface="Arial" panose="020B0604020202020204" pitchFamily="34" charset="0"/>
                <a:buChar char="•"/>
              </a:pPr>
              <a:r>
                <a:rPr lang="es-ES" sz="2400" dirty="0"/>
                <a:t>Agua marina desalinizada </a:t>
              </a:r>
              <a:endParaRPr lang="es-ES" sz="2000" dirty="0"/>
            </a:p>
          </p:txBody>
        </p:sp>
        <p:sp>
          <p:nvSpPr>
            <p:cNvPr id="7" name="Rectángulo 6">
              <a:extLst>
                <a:ext uri="{FF2B5EF4-FFF2-40B4-BE49-F238E27FC236}">
                  <a16:creationId xmlns:a16="http://schemas.microsoft.com/office/drawing/2014/main" id="{28CBCB47-94D0-40C0-BCF1-AA88A8083CC2}"/>
                </a:ext>
              </a:extLst>
            </p:cNvPr>
            <p:cNvSpPr/>
            <p:nvPr/>
          </p:nvSpPr>
          <p:spPr>
            <a:xfrm>
              <a:off x="733425" y="1421490"/>
              <a:ext cx="4601773" cy="461665"/>
            </a:xfrm>
            <a:prstGeom prst="rect">
              <a:avLst/>
            </a:prstGeom>
          </p:spPr>
          <p:txBody>
            <a:bodyPr wrap="none">
              <a:spAutoFit/>
            </a:bodyPr>
            <a:lstStyle/>
            <a:p>
              <a:r>
                <a:rPr lang="es-ES" sz="2400" b="1" dirty="0"/>
                <a:t>Problema en aguas de baja calidad</a:t>
              </a:r>
            </a:p>
          </p:txBody>
        </p:sp>
      </p:grpSp>
      <p:grpSp>
        <p:nvGrpSpPr>
          <p:cNvPr id="17" name="Grupo 16">
            <a:extLst>
              <a:ext uri="{FF2B5EF4-FFF2-40B4-BE49-F238E27FC236}">
                <a16:creationId xmlns:a16="http://schemas.microsoft.com/office/drawing/2014/main" id="{2E9986D7-A3D1-4739-88C3-79E92EEC8FDF}"/>
              </a:ext>
            </a:extLst>
          </p:cNvPr>
          <p:cNvGrpSpPr/>
          <p:nvPr/>
        </p:nvGrpSpPr>
        <p:grpSpPr>
          <a:xfrm>
            <a:off x="4314624" y="4161325"/>
            <a:ext cx="4649529" cy="1025691"/>
            <a:chOff x="4333875" y="4267200"/>
            <a:chExt cx="3851668" cy="1025691"/>
          </a:xfrm>
        </p:grpSpPr>
        <p:sp>
          <p:nvSpPr>
            <p:cNvPr id="13" name="Cerrar corchete 12">
              <a:extLst>
                <a:ext uri="{FF2B5EF4-FFF2-40B4-BE49-F238E27FC236}">
                  <a16:creationId xmlns:a16="http://schemas.microsoft.com/office/drawing/2014/main" id="{DB9226DA-EAF5-46D2-896E-7CBC2FC9B6B9}"/>
                </a:ext>
              </a:extLst>
            </p:cNvPr>
            <p:cNvSpPr/>
            <p:nvPr/>
          </p:nvSpPr>
          <p:spPr>
            <a:xfrm>
              <a:off x="4333875" y="4267200"/>
              <a:ext cx="66675" cy="851406"/>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uadroTexto 13">
              <a:extLst>
                <a:ext uri="{FF2B5EF4-FFF2-40B4-BE49-F238E27FC236}">
                  <a16:creationId xmlns:a16="http://schemas.microsoft.com/office/drawing/2014/main" id="{ECFBA887-4AD1-4022-A943-8DD4321BD3FB}"/>
                </a:ext>
              </a:extLst>
            </p:cNvPr>
            <p:cNvSpPr txBox="1"/>
            <p:nvPr/>
          </p:nvSpPr>
          <p:spPr>
            <a:xfrm>
              <a:off x="4416035" y="4461894"/>
              <a:ext cx="1838325" cy="830997"/>
            </a:xfrm>
            <a:prstGeom prst="rect">
              <a:avLst/>
            </a:prstGeom>
            <a:noFill/>
          </p:spPr>
          <p:txBody>
            <a:bodyPr wrap="square" rtlCol="0">
              <a:spAutoFit/>
            </a:bodyPr>
            <a:lstStyle/>
            <a:p>
              <a:pPr algn="ctr"/>
              <a:r>
                <a:rPr lang="es-ES" sz="2400" b="1" dirty="0">
                  <a:solidFill>
                    <a:srgbClr val="C00000"/>
                  </a:solidFill>
                </a:rPr>
                <a:t>Moderado-Alto</a:t>
              </a:r>
            </a:p>
          </p:txBody>
        </p:sp>
        <p:sp>
          <p:nvSpPr>
            <p:cNvPr id="15" name="Flecha: a la derecha 14">
              <a:extLst>
                <a:ext uri="{FF2B5EF4-FFF2-40B4-BE49-F238E27FC236}">
                  <a16:creationId xmlns:a16="http://schemas.microsoft.com/office/drawing/2014/main" id="{E95D19A9-12A0-4947-922F-4CA469603B17}"/>
                </a:ext>
              </a:extLst>
            </p:cNvPr>
            <p:cNvSpPr/>
            <p:nvPr/>
          </p:nvSpPr>
          <p:spPr>
            <a:xfrm>
              <a:off x="6381750" y="4582807"/>
              <a:ext cx="428625" cy="179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390EB940-7D6D-4EFD-9CAE-043F3A3C8686}"/>
                </a:ext>
              </a:extLst>
            </p:cNvPr>
            <p:cNvSpPr txBox="1"/>
            <p:nvPr/>
          </p:nvSpPr>
          <p:spPr>
            <a:xfrm>
              <a:off x="7048500" y="4424739"/>
              <a:ext cx="1137043" cy="461665"/>
            </a:xfrm>
            <a:prstGeom prst="rect">
              <a:avLst/>
            </a:prstGeom>
            <a:noFill/>
          </p:spPr>
          <p:txBody>
            <a:bodyPr wrap="none" rtlCol="0">
              <a:spAutoFit/>
            </a:bodyPr>
            <a:lstStyle/>
            <a:p>
              <a:r>
                <a:rPr lang="es-ES" sz="2400" b="1" dirty="0"/>
                <a:t>RIESGO</a:t>
              </a:r>
            </a:p>
          </p:txBody>
        </p:sp>
      </p:grpSp>
    </p:spTree>
    <p:extLst>
      <p:ext uri="{BB962C8B-B14F-4D97-AF65-F5344CB8AC3E}">
        <p14:creationId xmlns:p14="http://schemas.microsoft.com/office/powerpoint/2010/main" val="23691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6014720" y="1088239"/>
            <a:ext cx="2955254" cy="4231300"/>
            <a:chOff x="6014720" y="1522801"/>
            <a:chExt cx="2955254" cy="4231300"/>
          </a:xfrm>
        </p:grpSpPr>
        <p:pic>
          <p:nvPicPr>
            <p:cNvPr id="15" name="Picture 6" descr="http://www.haifa-group.com/files/Guides/Citrus/Figure2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4" y="3753181"/>
              <a:ext cx="2285340" cy="20009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0" descr="http://www.haifa-group.com/files/Guides/Citrus/Figure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720" y="2021146"/>
              <a:ext cx="2955254" cy="1633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090040" y="1522801"/>
              <a:ext cx="2838982" cy="400110"/>
            </a:xfrm>
            <a:prstGeom prst="rect">
              <a:avLst/>
            </a:prstGeom>
            <a:noFill/>
          </p:spPr>
          <p:txBody>
            <a:bodyPr wrap="none" rtlCol="0">
              <a:spAutoFit/>
            </a:bodyPr>
            <a:lstStyle/>
            <a:p>
              <a:r>
                <a:rPr lang="es-ES" sz="2000" b="1" u="sng" dirty="0"/>
                <a:t>Daño por exceso de Boro</a:t>
              </a:r>
            </a:p>
          </p:txBody>
        </p:sp>
      </p:grpSp>
      <p:pic>
        <p:nvPicPr>
          <p:cNvPr id="29" name="Imagen 28"/>
          <p:cNvPicPr>
            <a:picLocks noChangeAspect="1"/>
          </p:cNvPicPr>
          <p:nvPr/>
        </p:nvPicPr>
        <p:blipFill>
          <a:blip r:embed="rId5"/>
          <a:stretch>
            <a:fillRect/>
          </a:stretch>
        </p:blipFill>
        <p:spPr>
          <a:xfrm>
            <a:off x="397546" y="4092129"/>
            <a:ext cx="4607509" cy="2454820"/>
          </a:xfrm>
          <a:prstGeom prst="rect">
            <a:avLst/>
          </a:prstGeom>
        </p:spPr>
      </p:pic>
      <p:sp>
        <p:nvSpPr>
          <p:cNvPr id="30" name="CuadroTexto 29"/>
          <p:cNvSpPr txBox="1"/>
          <p:nvPr/>
        </p:nvSpPr>
        <p:spPr>
          <a:xfrm>
            <a:off x="3652040" y="5796818"/>
            <a:ext cx="4725360" cy="461665"/>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algn="ctr"/>
            <a:r>
              <a:rPr lang="es-ES" sz="2400" dirty="0"/>
              <a:t>Alto riesgo de toxicidad por Boro</a:t>
            </a:r>
          </a:p>
        </p:txBody>
      </p:sp>
      <p:sp>
        <p:nvSpPr>
          <p:cNvPr id="7" name="Rectángulo redondeado 6"/>
          <p:cNvSpPr/>
          <p:nvPr/>
        </p:nvSpPr>
        <p:spPr>
          <a:xfrm>
            <a:off x="497841" y="5596403"/>
            <a:ext cx="2174240" cy="87831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EDA3942-A4FD-4AC8-A36E-5BE323D201C7}"/>
              </a:ext>
            </a:extLst>
          </p:cNvPr>
          <p:cNvSpPr/>
          <p:nvPr/>
        </p:nvSpPr>
        <p:spPr>
          <a:xfrm>
            <a:off x="0" y="0"/>
            <a:ext cx="9144000" cy="79744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3BB57B9B-3C19-4F8B-92D1-B5285A05C77B}"/>
              </a:ext>
            </a:extLst>
          </p:cNvPr>
          <p:cNvGrpSpPr/>
          <p:nvPr/>
        </p:nvGrpSpPr>
        <p:grpSpPr>
          <a:xfrm>
            <a:off x="195928" y="1144464"/>
            <a:ext cx="6114292" cy="3030222"/>
            <a:chOff x="195928" y="1144464"/>
            <a:chExt cx="6114292" cy="3030222"/>
          </a:xfrm>
        </p:grpSpPr>
        <p:sp>
          <p:nvSpPr>
            <p:cNvPr id="6" name="CuadroTexto 5"/>
            <p:cNvSpPr txBox="1"/>
            <p:nvPr/>
          </p:nvSpPr>
          <p:spPr>
            <a:xfrm>
              <a:off x="195928" y="1144464"/>
              <a:ext cx="5816549" cy="2785378"/>
            </a:xfrm>
            <a:prstGeom prst="rect">
              <a:avLst/>
            </a:prstGeom>
            <a:solidFill>
              <a:schemeClr val="bg1"/>
            </a:solidFill>
          </p:spPr>
          <p:txBody>
            <a:bodyPr wrap="square" rtlCol="0">
              <a:spAutoFit/>
            </a:bodyPr>
            <a:lstStyle/>
            <a:p>
              <a:pPr marL="342900" indent="-342900">
                <a:spcBef>
                  <a:spcPts val="600"/>
                </a:spcBef>
                <a:spcAft>
                  <a:spcPts val="600"/>
                </a:spcAft>
                <a:buFont typeface="Arial" panose="020B0604020202020204" pitchFamily="34" charset="0"/>
                <a:buChar char="•"/>
              </a:pPr>
              <a:r>
                <a:rPr lang="es-ES" sz="2000" dirty="0"/>
                <a:t>Boro es un elemento esencial para la planta</a:t>
              </a:r>
            </a:p>
            <a:p>
              <a:pPr marL="342900" indent="-342900">
                <a:spcBef>
                  <a:spcPts val="600"/>
                </a:spcBef>
                <a:spcAft>
                  <a:spcPts val="600"/>
                </a:spcAft>
                <a:buFont typeface="Arial" panose="020B0604020202020204" pitchFamily="34" charset="0"/>
                <a:buChar char="•"/>
              </a:pPr>
              <a:r>
                <a:rPr lang="es-ES" sz="2000" dirty="0"/>
                <a:t>El </a:t>
              </a:r>
              <a:r>
                <a:rPr lang="es-ES" sz="2000" b="1" dirty="0"/>
                <a:t>rango óptimo es muy pequeño</a:t>
              </a:r>
            </a:p>
            <a:p>
              <a:pPr marL="342900" indent="-342900">
                <a:spcBef>
                  <a:spcPts val="600"/>
                </a:spcBef>
                <a:spcAft>
                  <a:spcPts val="600"/>
                </a:spcAft>
                <a:buFont typeface="Arial" panose="020B0604020202020204" pitchFamily="34" charset="0"/>
                <a:buChar char="•"/>
              </a:pPr>
              <a:r>
                <a:rPr lang="es-ES" sz="2000" dirty="0">
                  <a:latin typeface="Calibri" panose="020F0502020204030204" pitchFamily="34" charset="0"/>
                  <a:cs typeface="Calibri" panose="020F0502020204030204" pitchFamily="34" charset="0"/>
                </a:rPr>
                <a:t>Exceso de Boro  - </a:t>
              </a:r>
              <a:r>
                <a:rPr lang="es-ES" sz="2000" b="1" dirty="0">
                  <a:solidFill>
                    <a:srgbClr val="C00000"/>
                  </a:solidFill>
                  <a:latin typeface="Calibri" panose="020F0502020204030204" pitchFamily="34" charset="0"/>
                  <a:cs typeface="Calibri" panose="020F0502020204030204" pitchFamily="34" charset="0"/>
                </a:rPr>
                <a:t>Graves consecuencias !!!!</a:t>
              </a:r>
            </a:p>
            <a:p>
              <a:pPr marL="342900" indent="-342900">
                <a:spcBef>
                  <a:spcPts val="600"/>
                </a:spcBef>
                <a:spcAft>
                  <a:spcPts val="600"/>
                </a:spcAft>
                <a:buFont typeface="Arial" panose="020B0604020202020204" pitchFamily="34" charset="0"/>
                <a:buChar char="•"/>
              </a:pPr>
              <a:r>
                <a:rPr lang="es-ES" sz="2000" dirty="0"/>
                <a:t>Presente en aguas de baja calidad:</a:t>
              </a:r>
            </a:p>
            <a:p>
              <a:pPr marL="800100" lvl="1" indent="-342900">
                <a:buFont typeface="Courier New" panose="02070309020205020404" pitchFamily="49" charset="0"/>
                <a:buChar char="o"/>
              </a:pPr>
              <a:r>
                <a:rPr lang="es-ES" sz="2000" dirty="0"/>
                <a:t>Aguas salinas</a:t>
              </a:r>
            </a:p>
            <a:p>
              <a:pPr marL="800100" lvl="1" indent="-342900">
                <a:buFont typeface="Courier New" panose="02070309020205020404" pitchFamily="49" charset="0"/>
                <a:buChar char="o"/>
              </a:pPr>
              <a:r>
                <a:rPr lang="es-ES" sz="2000" dirty="0"/>
                <a:t>Aguas regeneradas</a:t>
              </a:r>
            </a:p>
            <a:p>
              <a:pPr marL="800100" lvl="1" indent="-342900">
                <a:buFont typeface="Courier New" panose="02070309020205020404" pitchFamily="49" charset="0"/>
                <a:buChar char="o"/>
              </a:pPr>
              <a:r>
                <a:rPr lang="es-ES" sz="2000" dirty="0"/>
                <a:t>Agua marina desalinizada </a:t>
              </a:r>
              <a:r>
                <a:rPr lang="es-ES" sz="2000" dirty="0">
                  <a:sym typeface="Wingdings" panose="05000000000000000000" pitchFamily="2" charset="2"/>
                </a:rPr>
                <a:t> </a:t>
              </a:r>
              <a:r>
                <a:rPr lang="es-ES" sz="2000" b="1" dirty="0">
                  <a:sym typeface="Wingdings" panose="05000000000000000000" pitchFamily="2" charset="2"/>
                </a:rPr>
                <a:t>Boro &lt; 1 mg/L </a:t>
              </a:r>
            </a:p>
          </p:txBody>
        </p:sp>
        <p:sp>
          <p:nvSpPr>
            <p:cNvPr id="10" name="Rectángulo 9">
              <a:extLst>
                <a:ext uri="{FF2B5EF4-FFF2-40B4-BE49-F238E27FC236}">
                  <a16:creationId xmlns:a16="http://schemas.microsoft.com/office/drawing/2014/main" id="{2E443E04-151D-4F69-95FA-7D2583F9B20F}"/>
                </a:ext>
              </a:extLst>
            </p:cNvPr>
            <p:cNvSpPr/>
            <p:nvPr/>
          </p:nvSpPr>
          <p:spPr>
            <a:xfrm>
              <a:off x="5005055" y="3866909"/>
              <a:ext cx="1305165" cy="307777"/>
            </a:xfrm>
            <a:prstGeom prst="rect">
              <a:avLst/>
            </a:prstGeom>
          </p:spPr>
          <p:txBody>
            <a:bodyPr wrap="none">
              <a:spAutoFit/>
            </a:bodyPr>
            <a:lstStyle/>
            <a:p>
              <a:r>
                <a:rPr lang="es-ES_tradnl" sz="1400" dirty="0"/>
                <a:t>(RD-140/2003)</a:t>
              </a:r>
              <a:r>
                <a:rPr lang="es-ES" sz="1400" dirty="0">
                  <a:sym typeface="Wingdings" panose="05000000000000000000" pitchFamily="2" charset="2"/>
                </a:rPr>
                <a:t> </a:t>
              </a:r>
              <a:endParaRPr lang="es-ES" sz="1400" dirty="0"/>
            </a:p>
          </p:txBody>
        </p:sp>
      </p:grpSp>
      <p:sp>
        <p:nvSpPr>
          <p:cNvPr id="13" name="CuadroTexto 12">
            <a:extLst>
              <a:ext uri="{FF2B5EF4-FFF2-40B4-BE49-F238E27FC236}">
                <a16:creationId xmlns:a16="http://schemas.microsoft.com/office/drawing/2014/main" id="{5AC789F1-BF2C-4BE2-908A-1FCB8E4D8BDA}"/>
              </a:ext>
            </a:extLst>
          </p:cNvPr>
          <p:cNvSpPr txBox="1"/>
          <p:nvPr/>
        </p:nvSpPr>
        <p:spPr>
          <a:xfrm>
            <a:off x="2851689" y="75555"/>
            <a:ext cx="3440622" cy="646331"/>
          </a:xfrm>
          <a:prstGeom prst="rect">
            <a:avLst/>
          </a:prstGeom>
          <a:noFill/>
        </p:spPr>
        <p:txBody>
          <a:bodyPr wrap="none" rtlCol="0">
            <a:spAutoFit/>
          </a:bodyPr>
          <a:lstStyle>
            <a:defPPr>
              <a:defRPr lang="es-ES"/>
            </a:defPPr>
            <a:lvl1pPr>
              <a:defRPr sz="2400" b="1"/>
            </a:lvl1pPr>
          </a:lstStyle>
          <a:p>
            <a:r>
              <a:rPr lang="es-ES" sz="3600" dirty="0"/>
              <a:t>TOXICIDAD: Boro</a:t>
            </a:r>
            <a:endParaRPr lang="es-ES" sz="3600" baseline="30000" dirty="0"/>
          </a:p>
        </p:txBody>
      </p:sp>
    </p:spTree>
    <p:extLst>
      <p:ext uri="{BB962C8B-B14F-4D97-AF65-F5344CB8AC3E}">
        <p14:creationId xmlns:p14="http://schemas.microsoft.com/office/powerpoint/2010/main" val="41283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12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8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par>
                          <p:cTn id="17" fill="hold">
                            <p:stCondLst>
                              <p:cond delay="500"/>
                            </p:stCondLst>
                            <p:childTnLst>
                              <p:par>
                                <p:cTn id="18" presetID="1" presetClass="entr" presetSubtype="0" fill="hold" grpId="0" nodeType="afterEffect">
                                  <p:stCondLst>
                                    <p:cond delay="9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400"/>
                            </p:stCondLst>
                            <p:childTnLst>
                              <p:par>
                                <p:cTn id="21" presetID="10" presetClass="entr" presetSubtype="0" fill="hold" grpId="0" nodeType="afterEffect">
                                  <p:stCondLst>
                                    <p:cond delay="15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5E495F9-8BE6-4B65-BF60-533DD8A7FE92}"/>
              </a:ext>
            </a:extLst>
          </p:cNvPr>
          <p:cNvSpPr/>
          <p:nvPr/>
        </p:nvSpPr>
        <p:spPr>
          <a:xfrm>
            <a:off x="0" y="0"/>
            <a:ext cx="9144000" cy="7974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74941E-290E-45D7-9BEE-3C6C1691F83D}"/>
              </a:ext>
            </a:extLst>
          </p:cNvPr>
          <p:cNvSpPr txBox="1"/>
          <p:nvPr/>
        </p:nvSpPr>
        <p:spPr>
          <a:xfrm>
            <a:off x="570339" y="932468"/>
            <a:ext cx="3366691" cy="461665"/>
          </a:xfrm>
          <a:prstGeom prst="rect">
            <a:avLst/>
          </a:prstGeom>
          <a:noFill/>
        </p:spPr>
        <p:txBody>
          <a:bodyPr wrap="none" rtlCol="0">
            <a:spAutoFit/>
          </a:bodyPr>
          <a:lstStyle/>
          <a:p>
            <a:r>
              <a:rPr lang="es-ES" sz="2400" b="1" u="sng" dirty="0"/>
              <a:t>Aguas regeneradas EDAR</a:t>
            </a:r>
          </a:p>
        </p:txBody>
      </p:sp>
      <p:sp>
        <p:nvSpPr>
          <p:cNvPr id="4" name="CuadroTexto 3">
            <a:extLst>
              <a:ext uri="{FF2B5EF4-FFF2-40B4-BE49-F238E27FC236}">
                <a16:creationId xmlns:a16="http://schemas.microsoft.com/office/drawing/2014/main" id="{0EAD2964-7D8E-4747-AE8E-D8CCD2F28606}"/>
              </a:ext>
            </a:extLst>
          </p:cNvPr>
          <p:cNvSpPr txBox="1"/>
          <p:nvPr/>
        </p:nvSpPr>
        <p:spPr>
          <a:xfrm>
            <a:off x="5158965" y="932467"/>
            <a:ext cx="3450881" cy="461665"/>
          </a:xfrm>
          <a:prstGeom prst="rect">
            <a:avLst/>
          </a:prstGeom>
          <a:noFill/>
        </p:spPr>
        <p:txBody>
          <a:bodyPr wrap="none" rtlCol="0">
            <a:spAutoFit/>
          </a:bodyPr>
          <a:lstStyle/>
          <a:p>
            <a:r>
              <a:rPr lang="es-ES" sz="2400" b="1" u="sng" dirty="0"/>
              <a:t>Agua marina desalinizada</a:t>
            </a:r>
          </a:p>
        </p:txBody>
      </p:sp>
      <p:grpSp>
        <p:nvGrpSpPr>
          <p:cNvPr id="6" name="Grupo 5">
            <a:extLst>
              <a:ext uri="{FF2B5EF4-FFF2-40B4-BE49-F238E27FC236}">
                <a16:creationId xmlns:a16="http://schemas.microsoft.com/office/drawing/2014/main" id="{AE21FAE0-EA8C-4B9A-88FC-6D5D18054D5F}"/>
              </a:ext>
            </a:extLst>
          </p:cNvPr>
          <p:cNvGrpSpPr/>
          <p:nvPr/>
        </p:nvGrpSpPr>
        <p:grpSpPr>
          <a:xfrm>
            <a:off x="347070" y="1466244"/>
            <a:ext cx="4224929" cy="1335035"/>
            <a:chOff x="385364" y="1370017"/>
            <a:chExt cx="4224929" cy="1335035"/>
          </a:xfrm>
        </p:grpSpPr>
        <p:sp>
          <p:nvSpPr>
            <p:cNvPr id="10" name="Abrir corchete 9">
              <a:extLst>
                <a:ext uri="{FF2B5EF4-FFF2-40B4-BE49-F238E27FC236}">
                  <a16:creationId xmlns:a16="http://schemas.microsoft.com/office/drawing/2014/main" id="{2CC671EC-BF13-4273-9A6E-0B120C60BE2E}"/>
                </a:ext>
              </a:extLst>
            </p:cNvPr>
            <p:cNvSpPr/>
            <p:nvPr/>
          </p:nvSpPr>
          <p:spPr>
            <a:xfrm rot="16200000">
              <a:off x="2286246" y="261297"/>
              <a:ext cx="96699" cy="389846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ángulo 11">
              <a:extLst>
                <a:ext uri="{FF2B5EF4-FFF2-40B4-BE49-F238E27FC236}">
                  <a16:creationId xmlns:a16="http://schemas.microsoft.com/office/drawing/2014/main" id="{BBB24AEA-5589-4326-B5E8-4D1E1FBF0942}"/>
                </a:ext>
              </a:extLst>
            </p:cNvPr>
            <p:cNvSpPr/>
            <p:nvPr/>
          </p:nvSpPr>
          <p:spPr>
            <a:xfrm>
              <a:off x="419774" y="1370017"/>
              <a:ext cx="4190519" cy="707886"/>
            </a:xfrm>
            <a:prstGeom prst="rect">
              <a:avLst/>
            </a:prstGeom>
          </p:spPr>
          <p:txBody>
            <a:bodyPr wrap="square">
              <a:spAutoFit/>
            </a:bodyPr>
            <a:lstStyle/>
            <a:p>
              <a:pPr marL="285750" indent="-285750">
                <a:buFont typeface="Arial" panose="020B0604020202020204" pitchFamily="34" charset="0"/>
                <a:buChar char="•"/>
              </a:pPr>
              <a:r>
                <a:rPr lang="es-ES_tradnl" sz="2000" dirty="0"/>
                <a:t>Presencia de patógenos</a:t>
              </a:r>
              <a:endParaRPr lang="es-ES_tradnl" sz="2000" dirty="0">
                <a:solidFill>
                  <a:srgbClr val="FF0000"/>
                </a:solidFill>
              </a:endParaRPr>
            </a:p>
            <a:p>
              <a:pPr marL="285750" indent="-285750">
                <a:buFont typeface="Arial" panose="020B0604020202020204" pitchFamily="34" charset="0"/>
                <a:buChar char="•"/>
              </a:pPr>
              <a:r>
                <a:rPr lang="es-ES_tradnl" sz="2000" dirty="0"/>
                <a:t>Contaminantes emergentes</a:t>
              </a:r>
            </a:p>
          </p:txBody>
        </p:sp>
        <p:sp>
          <p:nvSpPr>
            <p:cNvPr id="15" name="CuadroTexto 14">
              <a:extLst>
                <a:ext uri="{FF2B5EF4-FFF2-40B4-BE49-F238E27FC236}">
                  <a16:creationId xmlns:a16="http://schemas.microsoft.com/office/drawing/2014/main" id="{08AAC9A2-5E1D-4363-98AC-67E7A94C7CEA}"/>
                </a:ext>
              </a:extLst>
            </p:cNvPr>
            <p:cNvSpPr txBox="1"/>
            <p:nvPr/>
          </p:nvSpPr>
          <p:spPr>
            <a:xfrm>
              <a:off x="539296" y="2304942"/>
              <a:ext cx="3927550" cy="400110"/>
            </a:xfrm>
            <a:prstGeom prst="rect">
              <a:avLst/>
            </a:prstGeom>
            <a:noFill/>
          </p:spPr>
          <p:txBody>
            <a:bodyPr wrap="none" rtlCol="0">
              <a:spAutoFit/>
            </a:bodyPr>
            <a:lstStyle/>
            <a:p>
              <a:r>
                <a:rPr lang="es-ES" sz="2000" b="1" dirty="0"/>
                <a:t>Métodos auxiliares de desinfección</a:t>
              </a:r>
            </a:p>
          </p:txBody>
        </p:sp>
      </p:grpSp>
      <p:grpSp>
        <p:nvGrpSpPr>
          <p:cNvPr id="9" name="Grupo 8">
            <a:extLst>
              <a:ext uri="{FF2B5EF4-FFF2-40B4-BE49-F238E27FC236}">
                <a16:creationId xmlns:a16="http://schemas.microsoft.com/office/drawing/2014/main" id="{10B8B020-EF3C-493E-9F91-6339BDEE535E}"/>
              </a:ext>
            </a:extLst>
          </p:cNvPr>
          <p:cNvGrpSpPr/>
          <p:nvPr/>
        </p:nvGrpSpPr>
        <p:grpSpPr>
          <a:xfrm>
            <a:off x="292066" y="2929625"/>
            <a:ext cx="8726592" cy="1278837"/>
            <a:chOff x="292066" y="3203125"/>
            <a:chExt cx="8726592" cy="1278837"/>
          </a:xfrm>
        </p:grpSpPr>
        <p:sp>
          <p:nvSpPr>
            <p:cNvPr id="11" name="Abrir corchete 10">
              <a:extLst>
                <a:ext uri="{FF2B5EF4-FFF2-40B4-BE49-F238E27FC236}">
                  <a16:creationId xmlns:a16="http://schemas.microsoft.com/office/drawing/2014/main" id="{B4F11ED5-8CC0-4389-A076-1A6CF1D4C78A}"/>
                </a:ext>
              </a:extLst>
            </p:cNvPr>
            <p:cNvSpPr/>
            <p:nvPr/>
          </p:nvSpPr>
          <p:spPr>
            <a:xfrm rot="16200000">
              <a:off x="4563805" y="-308269"/>
              <a:ext cx="96699" cy="8640178"/>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2000"/>
            </a:p>
          </p:txBody>
        </p:sp>
        <p:sp>
          <p:nvSpPr>
            <p:cNvPr id="13" name="Rectángulo 12">
              <a:extLst>
                <a:ext uri="{FF2B5EF4-FFF2-40B4-BE49-F238E27FC236}">
                  <a16:creationId xmlns:a16="http://schemas.microsoft.com/office/drawing/2014/main" id="{8716690B-B6F7-4589-88A5-E3C504B3E460}"/>
                </a:ext>
              </a:extLst>
            </p:cNvPr>
            <p:cNvSpPr/>
            <p:nvPr/>
          </p:nvSpPr>
          <p:spPr>
            <a:xfrm>
              <a:off x="419775" y="3203321"/>
              <a:ext cx="4009350" cy="707886"/>
            </a:xfrm>
            <a:prstGeom prst="rect">
              <a:avLst/>
            </a:prstGeom>
          </p:spPr>
          <p:txBody>
            <a:bodyPr wrap="square">
              <a:spAutoFit/>
            </a:bodyPr>
            <a:lstStyle/>
            <a:p>
              <a:pPr marL="285750" indent="-285750">
                <a:buFont typeface="Arial" panose="020B0604020202020204" pitchFamily="34" charset="0"/>
                <a:buChar char="•"/>
              </a:pPr>
              <a:r>
                <a:rPr lang="es-ES_tradnl" sz="2000" dirty="0">
                  <a:sym typeface="Wingdings" panose="05000000000000000000" pitchFamily="2" charset="2"/>
                </a:rPr>
                <a:t>Variaciones en la calidad del agua</a:t>
              </a:r>
            </a:p>
            <a:p>
              <a:pPr marL="285750" indent="-285750">
                <a:buFont typeface="Arial" panose="020B0604020202020204" pitchFamily="34" charset="0"/>
                <a:buChar char="•"/>
              </a:pPr>
              <a:r>
                <a:rPr lang="es-ES_tradnl" sz="2000" dirty="0"/>
                <a:t>Aporte excesivo de nutrientes</a:t>
              </a:r>
            </a:p>
          </p:txBody>
        </p:sp>
        <p:sp>
          <p:nvSpPr>
            <p:cNvPr id="14" name="CuadroTexto 13">
              <a:extLst>
                <a:ext uri="{FF2B5EF4-FFF2-40B4-BE49-F238E27FC236}">
                  <a16:creationId xmlns:a16="http://schemas.microsoft.com/office/drawing/2014/main" id="{2E9F4D18-368E-4322-AECC-FCBC1BB681CA}"/>
                </a:ext>
              </a:extLst>
            </p:cNvPr>
            <p:cNvSpPr txBox="1"/>
            <p:nvPr/>
          </p:nvSpPr>
          <p:spPr>
            <a:xfrm>
              <a:off x="2930236" y="4081852"/>
              <a:ext cx="3639201" cy="400110"/>
            </a:xfrm>
            <a:prstGeom prst="rect">
              <a:avLst/>
            </a:prstGeom>
            <a:noFill/>
          </p:spPr>
          <p:txBody>
            <a:bodyPr wrap="none" rtlCol="0">
              <a:spAutoFit/>
            </a:bodyPr>
            <a:lstStyle/>
            <a:p>
              <a:r>
                <a:rPr lang="es-ES" sz="2000" b="1" dirty="0"/>
                <a:t>Reajuste del plan de fertilización</a:t>
              </a:r>
            </a:p>
          </p:txBody>
        </p:sp>
        <p:sp>
          <p:nvSpPr>
            <p:cNvPr id="17" name="Rectángulo 16">
              <a:extLst>
                <a:ext uri="{FF2B5EF4-FFF2-40B4-BE49-F238E27FC236}">
                  <a16:creationId xmlns:a16="http://schemas.microsoft.com/office/drawing/2014/main" id="{17A5280D-C43E-4D82-B6ED-0F96C568BF04}"/>
                </a:ext>
              </a:extLst>
            </p:cNvPr>
            <p:cNvSpPr/>
            <p:nvPr/>
          </p:nvSpPr>
          <p:spPr>
            <a:xfrm>
              <a:off x="4916317" y="3203125"/>
              <a:ext cx="4102341" cy="400110"/>
            </a:xfrm>
            <a:prstGeom prst="rect">
              <a:avLst/>
            </a:prstGeom>
          </p:spPr>
          <p:txBody>
            <a:bodyPr wrap="none">
              <a:spAutoFit/>
            </a:bodyPr>
            <a:lstStyle/>
            <a:p>
              <a:pPr marL="285750" indent="-285750">
                <a:buFont typeface="Arial" panose="020B0604020202020204" pitchFamily="34" charset="0"/>
                <a:buChar char="•"/>
              </a:pPr>
              <a:r>
                <a:rPr lang="es-ES_tradnl" sz="2000" dirty="0">
                  <a:sym typeface="Wingdings" panose="05000000000000000000" pitchFamily="2" charset="2"/>
                </a:rPr>
                <a:t>Valores bajos de Calcio y Magnesio</a:t>
              </a:r>
            </a:p>
          </p:txBody>
        </p:sp>
      </p:grpSp>
      <p:sp>
        <p:nvSpPr>
          <p:cNvPr id="16" name="Rectángulo: esquinas redondeadas 15">
            <a:extLst>
              <a:ext uri="{FF2B5EF4-FFF2-40B4-BE49-F238E27FC236}">
                <a16:creationId xmlns:a16="http://schemas.microsoft.com/office/drawing/2014/main" id="{0371E4C4-12E7-43A1-B586-4E99BF2DA8F7}"/>
              </a:ext>
            </a:extLst>
          </p:cNvPr>
          <p:cNvSpPr/>
          <p:nvPr/>
        </p:nvSpPr>
        <p:spPr>
          <a:xfrm>
            <a:off x="357730" y="4406392"/>
            <a:ext cx="8494984" cy="6837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7" name="Rectángulo 6">
            <a:extLst>
              <a:ext uri="{FF2B5EF4-FFF2-40B4-BE49-F238E27FC236}">
                <a16:creationId xmlns:a16="http://schemas.microsoft.com/office/drawing/2014/main" id="{390C5683-96FD-4CE8-B8AF-461848CBB82D}"/>
              </a:ext>
            </a:extLst>
          </p:cNvPr>
          <p:cNvSpPr/>
          <p:nvPr/>
        </p:nvSpPr>
        <p:spPr>
          <a:xfrm>
            <a:off x="1143222" y="4514335"/>
            <a:ext cx="6924000" cy="461665"/>
          </a:xfrm>
          <a:prstGeom prst="rect">
            <a:avLst/>
          </a:prstGeom>
        </p:spPr>
        <p:txBody>
          <a:bodyPr wrap="square">
            <a:spAutoFit/>
          </a:bodyPr>
          <a:lstStyle/>
          <a:p>
            <a:pPr algn="ctr"/>
            <a:r>
              <a:rPr lang="es-ES_tradnl" sz="2400" dirty="0">
                <a:sym typeface="Wingdings" panose="05000000000000000000" pitchFamily="2" charset="2"/>
              </a:rPr>
              <a:t>TOXICIDAD POR: </a:t>
            </a:r>
            <a:r>
              <a:rPr lang="es-ES_tradnl" sz="2400" b="1" dirty="0">
                <a:sym typeface="Wingdings" panose="05000000000000000000" pitchFamily="2" charset="2"/>
              </a:rPr>
              <a:t>CLORUROS, SODIO Y/O BORO</a:t>
            </a:r>
            <a:endParaRPr lang="es-ES" sz="2400" b="1" dirty="0">
              <a:sym typeface="Wingdings" panose="05000000000000000000" pitchFamily="2" charset="2"/>
            </a:endParaRPr>
          </a:p>
        </p:txBody>
      </p:sp>
      <p:sp>
        <p:nvSpPr>
          <p:cNvPr id="18" name="CuadroTexto 17">
            <a:extLst>
              <a:ext uri="{FF2B5EF4-FFF2-40B4-BE49-F238E27FC236}">
                <a16:creationId xmlns:a16="http://schemas.microsoft.com/office/drawing/2014/main" id="{F0E88873-994D-46D0-BD9F-0BCBB5DDC181}"/>
              </a:ext>
            </a:extLst>
          </p:cNvPr>
          <p:cNvSpPr txBox="1"/>
          <p:nvPr/>
        </p:nvSpPr>
        <p:spPr>
          <a:xfrm>
            <a:off x="501002" y="5633694"/>
            <a:ext cx="4267879" cy="584775"/>
          </a:xfrm>
          <a:prstGeom prst="rect">
            <a:avLst/>
          </a:prstGeom>
          <a:solidFill>
            <a:srgbClr val="FF7C80"/>
          </a:solidFill>
          <a:effectLst>
            <a:outerShdw blurRad="63500" sx="102000" sy="102000" algn="ctr" rotWithShape="0">
              <a:prstClr val="black">
                <a:alpha val="40000"/>
              </a:prstClr>
            </a:outerShdw>
          </a:effectLst>
        </p:spPr>
        <p:txBody>
          <a:bodyPr wrap="square" rtlCol="0">
            <a:spAutoFit/>
          </a:bodyPr>
          <a:lstStyle/>
          <a:p>
            <a:pPr algn="ctr"/>
            <a:r>
              <a:rPr lang="es-ES" sz="3200" b="1" dirty="0"/>
              <a:t>¿</a:t>
            </a:r>
            <a:r>
              <a:rPr lang="es-ES" sz="3200" b="1" dirty="0" err="1"/>
              <a:t>DIFíCIL</a:t>
            </a:r>
            <a:r>
              <a:rPr lang="es-ES" sz="3200" b="1" dirty="0"/>
              <a:t> SOLUCIÓN?</a:t>
            </a:r>
          </a:p>
        </p:txBody>
      </p:sp>
      <p:sp>
        <p:nvSpPr>
          <p:cNvPr id="21" name="CuadroTexto 20">
            <a:extLst>
              <a:ext uri="{FF2B5EF4-FFF2-40B4-BE49-F238E27FC236}">
                <a16:creationId xmlns:a16="http://schemas.microsoft.com/office/drawing/2014/main" id="{F694C0DE-A2F3-46DD-9BBF-828616F28760}"/>
              </a:ext>
            </a:extLst>
          </p:cNvPr>
          <p:cNvSpPr txBox="1"/>
          <p:nvPr/>
        </p:nvSpPr>
        <p:spPr>
          <a:xfrm>
            <a:off x="1193189" y="141000"/>
            <a:ext cx="6470747" cy="461665"/>
          </a:xfrm>
          <a:prstGeom prst="rect">
            <a:avLst/>
          </a:prstGeom>
          <a:noFill/>
        </p:spPr>
        <p:txBody>
          <a:bodyPr wrap="none" rtlCol="0">
            <a:spAutoFit/>
          </a:bodyPr>
          <a:lstStyle/>
          <a:p>
            <a:pPr algn="ctr"/>
            <a:r>
              <a:rPr lang="es-ES" sz="2400" b="1" dirty="0"/>
              <a:t>RECOMENDACIONES PARA UN USO MÁS SEGURO</a:t>
            </a:r>
          </a:p>
        </p:txBody>
      </p:sp>
      <p:grpSp>
        <p:nvGrpSpPr>
          <p:cNvPr id="23" name="Grupo 22">
            <a:extLst>
              <a:ext uri="{FF2B5EF4-FFF2-40B4-BE49-F238E27FC236}">
                <a16:creationId xmlns:a16="http://schemas.microsoft.com/office/drawing/2014/main" id="{59E58114-22D5-44BA-AAA8-740893074558}"/>
              </a:ext>
            </a:extLst>
          </p:cNvPr>
          <p:cNvGrpSpPr/>
          <p:nvPr/>
        </p:nvGrpSpPr>
        <p:grpSpPr>
          <a:xfrm>
            <a:off x="4999512" y="5424098"/>
            <a:ext cx="3809577" cy="1077218"/>
            <a:chOff x="4999512" y="5424098"/>
            <a:chExt cx="3809577" cy="1077218"/>
          </a:xfrm>
        </p:grpSpPr>
        <p:sp>
          <p:nvSpPr>
            <p:cNvPr id="5" name="CuadroTexto 4">
              <a:extLst>
                <a:ext uri="{FF2B5EF4-FFF2-40B4-BE49-F238E27FC236}">
                  <a16:creationId xmlns:a16="http://schemas.microsoft.com/office/drawing/2014/main" id="{D45FB8F6-593D-4F87-8755-912E0441FCF7}"/>
                </a:ext>
              </a:extLst>
            </p:cNvPr>
            <p:cNvSpPr txBox="1"/>
            <p:nvPr/>
          </p:nvSpPr>
          <p:spPr>
            <a:xfrm>
              <a:off x="5674003" y="5424098"/>
              <a:ext cx="3135086" cy="1077218"/>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algn="ctr"/>
              <a:r>
                <a:rPr lang="es-ES" sz="3200" b="1" dirty="0"/>
                <a:t>ESTRATEGIAS AGRONÓMICAS</a:t>
              </a:r>
            </a:p>
          </p:txBody>
        </p:sp>
        <p:sp>
          <p:nvSpPr>
            <p:cNvPr id="22" name="Flecha: a la derecha 21">
              <a:extLst>
                <a:ext uri="{FF2B5EF4-FFF2-40B4-BE49-F238E27FC236}">
                  <a16:creationId xmlns:a16="http://schemas.microsoft.com/office/drawing/2014/main" id="{7A151C52-CB67-437E-AB10-8896BD6B0E8C}"/>
                </a:ext>
              </a:extLst>
            </p:cNvPr>
            <p:cNvSpPr/>
            <p:nvPr/>
          </p:nvSpPr>
          <p:spPr>
            <a:xfrm>
              <a:off x="4999512" y="5771408"/>
              <a:ext cx="522514" cy="273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1016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4441759" y="54301"/>
            <a:ext cx="3968741" cy="584775"/>
          </a:xfrm>
          <a:prstGeom prst="rect">
            <a:avLst/>
          </a:prstGeom>
          <a:noFill/>
        </p:spPr>
        <p:txBody>
          <a:bodyPr wrap="square" rtlCol="0">
            <a:spAutoFit/>
          </a:bodyPr>
          <a:lstStyle/>
          <a:p>
            <a:pPr algn="ctr"/>
            <a:r>
              <a:rPr lang="es-ES" sz="3200" b="1" dirty="0"/>
              <a:t>MEZCLA DE AGUAS</a:t>
            </a:r>
          </a:p>
        </p:txBody>
      </p:sp>
      <p:sp>
        <p:nvSpPr>
          <p:cNvPr id="9" name="CuadroTexto 8"/>
          <p:cNvSpPr txBox="1"/>
          <p:nvPr/>
        </p:nvSpPr>
        <p:spPr>
          <a:xfrm>
            <a:off x="191068" y="1132627"/>
            <a:ext cx="8761863" cy="800219"/>
          </a:xfrm>
          <a:prstGeom prst="rect">
            <a:avLst/>
          </a:prstGeom>
          <a:solidFill>
            <a:srgbClr val="FFFFCC"/>
          </a:solidFill>
          <a:effectLst>
            <a:outerShdw blurRad="63500" sx="102000" sy="1020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s-ES" sz="2200" dirty="0"/>
              <a:t>Es la principal y más barata medida para mejorar la calidad del agua.</a:t>
            </a: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 </a:t>
            </a:r>
            <a:r>
              <a:rPr lang="es-ES" sz="2200" dirty="0"/>
              <a:t>volumen de agua de riego con calidad aceptable </a:t>
            </a:r>
            <a:r>
              <a:rPr lang="es-ES" sz="2200" dirty="0">
                <a:sym typeface="Wingdings" panose="05000000000000000000" pitchFamily="2" charset="2"/>
              </a:rPr>
              <a:t> </a:t>
            </a:r>
            <a:r>
              <a:rPr lang="es-ES" sz="2400" dirty="0">
                <a:latin typeface="Calibri" panose="020F0502020204030204" pitchFamily="34" charset="0"/>
                <a:cs typeface="Calibri" panose="020F0502020204030204" pitchFamily="34" charset="0"/>
                <a:sym typeface="Wingdings" panose="05000000000000000000" pitchFamily="2" charset="2"/>
              </a:rPr>
              <a:t>↓ coste</a:t>
            </a:r>
            <a:endParaRPr lang="es-ES" sz="2200" dirty="0"/>
          </a:p>
        </p:txBody>
      </p:sp>
      <p:sp>
        <p:nvSpPr>
          <p:cNvPr id="24" name="CuadroTexto 23"/>
          <p:cNvSpPr txBox="1"/>
          <p:nvPr/>
        </p:nvSpPr>
        <p:spPr>
          <a:xfrm>
            <a:off x="176977" y="5017668"/>
            <a:ext cx="5692840" cy="1429622"/>
          </a:xfrm>
          <a:prstGeom prst="rect">
            <a:avLst/>
          </a:prstGeom>
          <a:noFill/>
        </p:spPr>
        <p:txBody>
          <a:bodyPr wrap="square" rtlCol="0">
            <a:spAutoFit/>
          </a:bodyPr>
          <a:lstStyle/>
          <a:p>
            <a:pPr>
              <a:lnSpc>
                <a:spcPct val="150000"/>
              </a:lnSpc>
            </a:pPr>
            <a:r>
              <a:rPr lang="es-ES" sz="2000" dirty="0"/>
              <a:t>La mezcla no siempre se realiza de forma controlada:</a:t>
            </a:r>
          </a:p>
          <a:p>
            <a:pPr marL="800100" lvl="1" indent="-342900">
              <a:lnSpc>
                <a:spcPct val="150000"/>
              </a:lnSpc>
              <a:buFont typeface="Courier New" panose="02070309020205020404" pitchFamily="49" charset="0"/>
              <a:buChar char="o"/>
            </a:pPr>
            <a:r>
              <a:rPr lang="es-ES" sz="2000" dirty="0"/>
              <a:t>Falta de planificación y/o infraestructuras</a:t>
            </a:r>
          </a:p>
          <a:p>
            <a:pPr marL="800100" lvl="1" indent="-342900">
              <a:lnSpc>
                <a:spcPct val="150000"/>
              </a:lnSpc>
              <a:buFont typeface="Courier New" panose="02070309020205020404" pitchFamily="49" charset="0"/>
              <a:buChar char="o"/>
            </a:pPr>
            <a:r>
              <a:rPr lang="es-ES" sz="2000" dirty="0"/>
              <a:t>Falta de recursos de mejor calidad</a:t>
            </a:r>
          </a:p>
        </p:txBody>
      </p:sp>
      <p:pic>
        <p:nvPicPr>
          <p:cNvPr id="16" name="Picture 2" descr="Resultado de imagen de llenar la balsa de riego">
            <a:extLst>
              <a:ext uri="{FF2B5EF4-FFF2-40B4-BE49-F238E27FC236}">
                <a16:creationId xmlns:a16="http://schemas.microsoft.com/office/drawing/2014/main" id="{FF463D35-52B9-4DA4-8A9B-1A7699D41C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445" y="2599347"/>
            <a:ext cx="2720174" cy="16593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6F1585E6-0CFC-4A5D-BB2F-AF8CC3C71826}"/>
              </a:ext>
            </a:extLst>
          </p:cNvPr>
          <p:cNvGrpSpPr/>
          <p:nvPr/>
        </p:nvGrpSpPr>
        <p:grpSpPr>
          <a:xfrm>
            <a:off x="245112" y="2466977"/>
            <a:ext cx="5692840" cy="2112262"/>
            <a:chOff x="245112" y="2466977"/>
            <a:chExt cx="5692840" cy="2112262"/>
          </a:xfrm>
        </p:grpSpPr>
        <p:sp>
          <p:nvSpPr>
            <p:cNvPr id="5" name="CuadroTexto 4">
              <a:extLst>
                <a:ext uri="{FF2B5EF4-FFF2-40B4-BE49-F238E27FC236}">
                  <a16:creationId xmlns:a16="http://schemas.microsoft.com/office/drawing/2014/main" id="{D02B0C64-5337-40CB-8BC6-B83D923C738D}"/>
                </a:ext>
              </a:extLst>
            </p:cNvPr>
            <p:cNvSpPr txBox="1"/>
            <p:nvPr/>
          </p:nvSpPr>
          <p:spPr>
            <a:xfrm>
              <a:off x="245112" y="2948023"/>
              <a:ext cx="5692840" cy="1631216"/>
            </a:xfrm>
            <a:prstGeom prst="rect">
              <a:avLst/>
            </a:prstGeom>
            <a:noFill/>
          </p:spPr>
          <p:txBody>
            <a:bodyPr wrap="none" rtlCol="0">
              <a:spAutoFit/>
            </a:bodyPr>
            <a:lstStyle/>
            <a:p>
              <a:r>
                <a:rPr lang="es-ES" sz="2000" b="1" dirty="0"/>
                <a:t>Aguas regeneradas </a:t>
              </a:r>
              <a:r>
                <a:rPr lang="es-ES" sz="2000" dirty="0">
                  <a:sym typeface="Wingdings" panose="05000000000000000000" pitchFamily="2" charset="2"/>
                </a:rPr>
                <a:t> </a:t>
              </a:r>
              <a:r>
                <a:rPr lang="es-ES" sz="2000" dirty="0">
                  <a:latin typeface="Calibri" panose="020F0502020204030204" pitchFamily="34" charset="0"/>
                  <a:cs typeface="Calibri" panose="020F0502020204030204" pitchFamily="34" charset="0"/>
                  <a:sym typeface="Wingdings" panose="05000000000000000000" pitchFamily="2" charset="2"/>
                </a:rPr>
                <a:t>↓ </a:t>
              </a:r>
              <a:r>
                <a:rPr lang="es-ES" sz="2000" dirty="0" err="1">
                  <a:latin typeface="Calibri" panose="020F0502020204030204" pitchFamily="34" charset="0"/>
                  <a:cs typeface="Calibri" panose="020F0502020204030204" pitchFamily="34" charset="0"/>
                  <a:sym typeface="Wingdings" panose="05000000000000000000" pitchFamily="2" charset="2"/>
                </a:rPr>
                <a:t>CE</a:t>
              </a:r>
              <a:r>
                <a:rPr lang="es-ES" sz="2000" baseline="-25000" dirty="0" err="1">
                  <a:latin typeface="Calibri" panose="020F0502020204030204" pitchFamily="34" charset="0"/>
                  <a:cs typeface="Calibri" panose="020F0502020204030204" pitchFamily="34" charset="0"/>
                  <a:sym typeface="Wingdings" panose="05000000000000000000" pitchFamily="2" charset="2"/>
                </a:rPr>
                <a:t>agua</a:t>
              </a:r>
              <a:r>
                <a:rPr lang="es-ES" sz="2000" dirty="0">
                  <a:latin typeface="Calibri" panose="020F0502020204030204" pitchFamily="34" charset="0"/>
                  <a:cs typeface="Calibri" panose="020F0502020204030204" pitchFamily="34" charset="0"/>
                  <a:sym typeface="Wingdings" panose="05000000000000000000" pitchFamily="2" charset="2"/>
                </a:rPr>
                <a:t> &lt;</a:t>
              </a:r>
              <a:r>
                <a:rPr lang="es-ES" sz="2000" dirty="0">
                  <a:sym typeface="Wingdings" panose="05000000000000000000" pitchFamily="2" charset="2"/>
                </a:rPr>
                <a:t> 3 </a:t>
              </a:r>
              <a:r>
                <a:rPr lang="es-ES" sz="2000" dirty="0" err="1">
                  <a:sym typeface="Wingdings" panose="05000000000000000000" pitchFamily="2" charset="2"/>
                </a:rPr>
                <a:t>dS</a:t>
              </a:r>
              <a:r>
                <a:rPr lang="es-ES" sz="2000" dirty="0">
                  <a:sym typeface="Wingdings" panose="05000000000000000000" pitchFamily="2" charset="2"/>
                </a:rPr>
                <a:t>/m</a:t>
              </a:r>
            </a:p>
            <a:p>
              <a:endParaRPr lang="es-ES" sz="2000" dirty="0">
                <a:sym typeface="Wingdings" panose="05000000000000000000" pitchFamily="2" charset="2"/>
              </a:endParaRPr>
            </a:p>
            <a:p>
              <a:r>
                <a:rPr lang="es-ES" sz="2000" b="1" dirty="0">
                  <a:sym typeface="Wingdings" panose="05000000000000000000" pitchFamily="2" charset="2"/>
                </a:rPr>
                <a:t>Agua marina desalinizada</a:t>
              </a:r>
              <a:r>
                <a:rPr lang="es-ES" sz="2000" dirty="0">
                  <a:sym typeface="Wingdings" panose="05000000000000000000" pitchFamily="2" charset="2"/>
                </a:rPr>
                <a:t>:</a:t>
              </a:r>
            </a:p>
            <a:p>
              <a:r>
                <a:rPr lang="es-ES" sz="2000" dirty="0">
                  <a:sym typeface="Wingdings" panose="05000000000000000000" pitchFamily="2" charset="2"/>
                </a:rPr>
                <a:t>	Boro &lt; 0.4 mg/L</a:t>
              </a:r>
            </a:p>
            <a:p>
              <a:r>
                <a:rPr lang="es-ES" sz="2000" dirty="0">
                  <a:sym typeface="Wingdings" panose="05000000000000000000" pitchFamily="2" charset="2"/>
                </a:rPr>
                <a:t>	</a:t>
              </a:r>
              <a:r>
                <a:rPr lang="es-ES" sz="2000" dirty="0">
                  <a:latin typeface="Calibri" panose="020F0502020204030204" pitchFamily="34" charset="0"/>
                  <a:cs typeface="Calibri" panose="020F0502020204030204" pitchFamily="34" charset="0"/>
                </a:rPr>
                <a:t>↑ Calcio y Magnesio      (sin coste adicional)</a:t>
              </a:r>
              <a:endParaRPr lang="es-ES" sz="2000" dirty="0"/>
            </a:p>
          </p:txBody>
        </p:sp>
        <p:sp>
          <p:nvSpPr>
            <p:cNvPr id="6" name="CuadroTexto 5">
              <a:extLst>
                <a:ext uri="{FF2B5EF4-FFF2-40B4-BE49-F238E27FC236}">
                  <a16:creationId xmlns:a16="http://schemas.microsoft.com/office/drawing/2014/main" id="{DD135B6B-5927-47DA-B925-87A1760B8A4D}"/>
                </a:ext>
              </a:extLst>
            </p:cNvPr>
            <p:cNvSpPr txBox="1"/>
            <p:nvPr/>
          </p:nvSpPr>
          <p:spPr>
            <a:xfrm>
              <a:off x="259307" y="2466977"/>
              <a:ext cx="5610510" cy="400110"/>
            </a:xfrm>
            <a:prstGeom prst="rect">
              <a:avLst/>
            </a:prstGeom>
            <a:noFill/>
          </p:spPr>
          <p:txBody>
            <a:bodyPr wrap="none" rtlCol="0">
              <a:spAutoFit/>
            </a:bodyPr>
            <a:lstStyle/>
            <a:p>
              <a:r>
                <a:rPr lang="es-ES" sz="2000" b="1" u="sng" dirty="0"/>
                <a:t>Criterios de mezcla para cultivos sensibles (cítricos)</a:t>
              </a:r>
            </a:p>
          </p:txBody>
        </p:sp>
      </p:grpSp>
      <p:pic>
        <p:nvPicPr>
          <p:cNvPr id="11" name="Picture 6" descr="Resultado de imagen de sistema de mezcla de aguas automÃ¡tico">
            <a:extLst>
              <a:ext uri="{FF2B5EF4-FFF2-40B4-BE49-F238E27FC236}">
                <a16:creationId xmlns:a16="http://schemas.microsoft.com/office/drawing/2014/main" id="{ECA8F3BD-887B-4B14-BBF5-1BA7E9B4D6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09" r="15225"/>
          <a:stretch/>
        </p:blipFill>
        <p:spPr bwMode="auto">
          <a:xfrm>
            <a:off x="6028446" y="4526696"/>
            <a:ext cx="2720174" cy="194821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D991ADF3-428B-4B70-96E5-4DBFED71190B}"/>
              </a:ext>
            </a:extLst>
          </p:cNvPr>
          <p:cNvSpPr txBox="1"/>
          <p:nvPr/>
        </p:nvSpPr>
        <p:spPr>
          <a:xfrm>
            <a:off x="135098" y="172470"/>
            <a:ext cx="3007042" cy="369332"/>
          </a:xfrm>
          <a:prstGeom prst="rect">
            <a:avLst/>
          </a:prstGeom>
          <a:noFill/>
        </p:spPr>
        <p:txBody>
          <a:bodyPr wrap="none" rtlCol="0">
            <a:spAutoFit/>
          </a:bodyPr>
          <a:lstStyle>
            <a:defPPr>
              <a:defRPr lang="es-ES"/>
            </a:defPPr>
            <a:lvl1pPr>
              <a:defRPr sz="2400" b="1"/>
            </a:lvl1pPr>
          </a:lstStyle>
          <a:p>
            <a:r>
              <a:rPr lang="es-ES" sz="1800" dirty="0"/>
              <a:t>ESTRATEGIAS AGRONÓMICAS</a:t>
            </a:r>
            <a:endParaRPr lang="es-ES" sz="1800" baseline="30000" dirty="0"/>
          </a:p>
        </p:txBody>
      </p:sp>
    </p:spTree>
    <p:extLst>
      <p:ext uri="{BB962C8B-B14F-4D97-AF65-F5344CB8AC3E}">
        <p14:creationId xmlns:p14="http://schemas.microsoft.com/office/powerpoint/2010/main" val="9479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0"/>
            <a:ext cx="9144000" cy="7974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4259728" y="67434"/>
            <a:ext cx="4522648" cy="523220"/>
          </a:xfrm>
          <a:prstGeom prst="rect">
            <a:avLst/>
          </a:prstGeom>
          <a:noFill/>
        </p:spPr>
        <p:txBody>
          <a:bodyPr wrap="none" rtlCol="0">
            <a:spAutoFit/>
          </a:bodyPr>
          <a:lstStyle/>
          <a:p>
            <a:r>
              <a:rPr lang="es-ES" sz="2800" b="1" dirty="0"/>
              <a:t>RIEGO SALINO CONTROLADO</a:t>
            </a:r>
          </a:p>
        </p:txBody>
      </p:sp>
      <p:grpSp>
        <p:nvGrpSpPr>
          <p:cNvPr id="28" name="Grupo 27">
            <a:extLst>
              <a:ext uri="{FF2B5EF4-FFF2-40B4-BE49-F238E27FC236}">
                <a16:creationId xmlns:a16="http://schemas.microsoft.com/office/drawing/2014/main" id="{53175812-723E-4069-8E2F-EBB5C8E4A782}"/>
              </a:ext>
            </a:extLst>
          </p:cNvPr>
          <p:cNvGrpSpPr/>
          <p:nvPr/>
        </p:nvGrpSpPr>
        <p:grpSpPr>
          <a:xfrm>
            <a:off x="-40355" y="1406650"/>
            <a:ext cx="4762976" cy="4899220"/>
            <a:chOff x="80788" y="1692400"/>
            <a:chExt cx="4762976" cy="4899220"/>
          </a:xfrm>
        </p:grpSpPr>
        <p:sp>
          <p:nvSpPr>
            <p:cNvPr id="31" name="Rectángulo 30"/>
            <p:cNvSpPr/>
            <p:nvPr/>
          </p:nvSpPr>
          <p:spPr>
            <a:xfrm>
              <a:off x="648592" y="4157079"/>
              <a:ext cx="3561907" cy="27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descr="https://www.researchgate.net/profile/Enrique_Monton/publication/41312673/figure/fig10/AS:340710898323477@1458243216943/Figura-10-Regimen-anual-de-la-evapotranspiracion-potencial-ETP.png"/>
            <p:cNvPicPr>
              <a:picLocks noChangeAspect="1" noChangeArrowheads="1"/>
            </p:cNvPicPr>
            <p:nvPr/>
          </p:nvPicPr>
          <p:blipFill rotWithShape="1">
            <a:blip r:embed="rId3">
              <a:extLst>
                <a:ext uri="{28A0092B-C50C-407E-A947-70E740481C1C}">
                  <a14:useLocalDpi xmlns:a14="http://schemas.microsoft.com/office/drawing/2010/main" val="0"/>
                </a:ext>
              </a:extLst>
            </a:blip>
            <a:srcRect l="1757" b="1586"/>
            <a:stretch/>
          </p:blipFill>
          <p:spPr bwMode="auto">
            <a:xfrm>
              <a:off x="635005" y="1692400"/>
              <a:ext cx="3572392" cy="22209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48592" y="4699594"/>
              <a:ext cx="3561907" cy="2764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48593" y="5273753"/>
              <a:ext cx="1446028" cy="27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3274834" y="5273752"/>
              <a:ext cx="935665" cy="27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2094621" y="5273752"/>
              <a:ext cx="1180213" cy="2764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48593" y="5847910"/>
              <a:ext cx="1446028" cy="2764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3274834" y="5847909"/>
              <a:ext cx="935665" cy="2764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2094621" y="5847909"/>
              <a:ext cx="1180213" cy="2764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648592" y="6283843"/>
              <a:ext cx="276520" cy="2764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2780424" y="6283845"/>
              <a:ext cx="276520" cy="2764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925112" y="6252514"/>
              <a:ext cx="1553887" cy="307777"/>
            </a:xfrm>
            <a:prstGeom prst="rect">
              <a:avLst/>
            </a:prstGeom>
            <a:noFill/>
          </p:spPr>
          <p:txBody>
            <a:bodyPr wrap="none" rtlCol="0">
              <a:spAutoFit/>
            </a:bodyPr>
            <a:lstStyle/>
            <a:p>
              <a:r>
                <a:rPr lang="es-ES" sz="1400" dirty="0"/>
                <a:t>Agua convencional</a:t>
              </a:r>
            </a:p>
          </p:txBody>
        </p:sp>
        <p:sp>
          <p:nvSpPr>
            <p:cNvPr id="22" name="CuadroTexto 21"/>
            <p:cNvSpPr txBox="1"/>
            <p:nvPr/>
          </p:nvSpPr>
          <p:spPr>
            <a:xfrm>
              <a:off x="3060647" y="6283843"/>
              <a:ext cx="1783117" cy="307777"/>
            </a:xfrm>
            <a:prstGeom prst="rect">
              <a:avLst/>
            </a:prstGeom>
            <a:noFill/>
          </p:spPr>
          <p:txBody>
            <a:bodyPr wrap="none" rtlCol="0">
              <a:spAutoFit/>
            </a:bodyPr>
            <a:lstStyle/>
            <a:p>
              <a:r>
                <a:rPr lang="es-ES" sz="1400" dirty="0"/>
                <a:t>Agua no convencional</a:t>
              </a:r>
            </a:p>
          </p:txBody>
        </p:sp>
        <p:cxnSp>
          <p:nvCxnSpPr>
            <p:cNvPr id="24" name="Conector recto 23"/>
            <p:cNvCxnSpPr/>
            <p:nvPr/>
          </p:nvCxnSpPr>
          <p:spPr>
            <a:xfrm flipV="1">
              <a:off x="2094621" y="2094618"/>
              <a:ext cx="0" cy="40297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3299644" y="2099362"/>
              <a:ext cx="0" cy="40297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135098" y="5231475"/>
              <a:ext cx="535916" cy="369332"/>
            </a:xfrm>
            <a:prstGeom prst="rect">
              <a:avLst/>
            </a:prstGeom>
            <a:noFill/>
          </p:spPr>
          <p:txBody>
            <a:bodyPr wrap="none" rtlCol="0">
              <a:spAutoFit/>
            </a:bodyPr>
            <a:lstStyle/>
            <a:p>
              <a:r>
                <a:rPr lang="es-ES" dirty="0"/>
                <a:t>RSC</a:t>
              </a:r>
            </a:p>
          </p:txBody>
        </p:sp>
        <p:sp>
          <p:nvSpPr>
            <p:cNvPr id="33" name="CuadroTexto 32"/>
            <p:cNvSpPr txBox="1"/>
            <p:nvPr/>
          </p:nvSpPr>
          <p:spPr>
            <a:xfrm>
              <a:off x="135098" y="5805322"/>
              <a:ext cx="535916" cy="369332"/>
            </a:xfrm>
            <a:prstGeom prst="rect">
              <a:avLst/>
            </a:prstGeom>
            <a:noFill/>
          </p:spPr>
          <p:txBody>
            <a:bodyPr wrap="none" rtlCol="0">
              <a:spAutoFit/>
            </a:bodyPr>
            <a:lstStyle/>
            <a:p>
              <a:r>
                <a:rPr lang="es-ES" dirty="0"/>
                <a:t>RSC</a:t>
              </a:r>
            </a:p>
          </p:txBody>
        </p:sp>
        <p:sp>
          <p:nvSpPr>
            <p:cNvPr id="34" name="CuadroTexto 33"/>
            <p:cNvSpPr txBox="1"/>
            <p:nvPr/>
          </p:nvSpPr>
          <p:spPr>
            <a:xfrm>
              <a:off x="231535" y="4108990"/>
              <a:ext cx="439479" cy="369332"/>
            </a:xfrm>
            <a:prstGeom prst="rect">
              <a:avLst/>
            </a:prstGeom>
            <a:noFill/>
          </p:spPr>
          <p:txBody>
            <a:bodyPr wrap="none" rtlCol="0">
              <a:spAutoFit/>
            </a:bodyPr>
            <a:lstStyle/>
            <a:p>
              <a:r>
                <a:rPr lang="es-ES" dirty="0"/>
                <a:t>AC</a:t>
              </a:r>
            </a:p>
          </p:txBody>
        </p:sp>
        <p:sp>
          <p:nvSpPr>
            <p:cNvPr id="35" name="CuadroTexto 34"/>
            <p:cNvSpPr txBox="1"/>
            <p:nvPr/>
          </p:nvSpPr>
          <p:spPr>
            <a:xfrm>
              <a:off x="80788" y="4647835"/>
              <a:ext cx="590226" cy="369332"/>
            </a:xfrm>
            <a:prstGeom prst="rect">
              <a:avLst/>
            </a:prstGeom>
            <a:noFill/>
          </p:spPr>
          <p:txBody>
            <a:bodyPr wrap="none" rtlCol="0">
              <a:spAutoFit/>
            </a:bodyPr>
            <a:lstStyle/>
            <a:p>
              <a:r>
                <a:rPr lang="es-ES" dirty="0"/>
                <a:t>ANC</a:t>
              </a:r>
            </a:p>
          </p:txBody>
        </p:sp>
      </p:grpSp>
      <p:sp>
        <p:nvSpPr>
          <p:cNvPr id="37" name="CuadroTexto 36">
            <a:extLst>
              <a:ext uri="{FF2B5EF4-FFF2-40B4-BE49-F238E27FC236}">
                <a16:creationId xmlns:a16="http://schemas.microsoft.com/office/drawing/2014/main" id="{A74F6A97-D87F-45C7-B0C3-B6E748809CB7}"/>
              </a:ext>
            </a:extLst>
          </p:cNvPr>
          <p:cNvSpPr txBox="1"/>
          <p:nvPr/>
        </p:nvSpPr>
        <p:spPr>
          <a:xfrm>
            <a:off x="135098" y="172470"/>
            <a:ext cx="3007042" cy="369332"/>
          </a:xfrm>
          <a:prstGeom prst="rect">
            <a:avLst/>
          </a:prstGeom>
          <a:noFill/>
        </p:spPr>
        <p:txBody>
          <a:bodyPr wrap="none" rtlCol="0">
            <a:spAutoFit/>
          </a:bodyPr>
          <a:lstStyle>
            <a:defPPr>
              <a:defRPr lang="es-ES"/>
            </a:defPPr>
            <a:lvl1pPr>
              <a:defRPr sz="2400" b="1"/>
            </a:lvl1pPr>
          </a:lstStyle>
          <a:p>
            <a:r>
              <a:rPr lang="es-ES" sz="1800" dirty="0"/>
              <a:t>ESTRATEGIAS AGRONÓMICAS</a:t>
            </a:r>
            <a:endParaRPr lang="es-ES" sz="1800" baseline="30000" dirty="0"/>
          </a:p>
        </p:txBody>
      </p:sp>
      <p:grpSp>
        <p:nvGrpSpPr>
          <p:cNvPr id="23" name="Grupo 22">
            <a:extLst>
              <a:ext uri="{FF2B5EF4-FFF2-40B4-BE49-F238E27FC236}">
                <a16:creationId xmlns:a16="http://schemas.microsoft.com/office/drawing/2014/main" id="{BFB5095D-5F2F-4452-87F5-B8FFF2E611A7}"/>
              </a:ext>
            </a:extLst>
          </p:cNvPr>
          <p:cNvGrpSpPr/>
          <p:nvPr/>
        </p:nvGrpSpPr>
        <p:grpSpPr>
          <a:xfrm>
            <a:off x="4173589" y="4413844"/>
            <a:ext cx="4631776" cy="1925125"/>
            <a:chOff x="4375488" y="4639806"/>
            <a:chExt cx="4631776" cy="1925125"/>
          </a:xfrm>
        </p:grpSpPr>
        <p:sp>
          <p:nvSpPr>
            <p:cNvPr id="3" name="Cerrar corchete 2"/>
            <p:cNvSpPr/>
            <p:nvPr/>
          </p:nvSpPr>
          <p:spPr>
            <a:xfrm>
              <a:off x="4375488" y="5125549"/>
              <a:ext cx="95482" cy="1095153"/>
            </a:xfrm>
            <a:prstGeom prst="rightBracket">
              <a:avLst/>
            </a:prstGeom>
            <a:ln w="444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21" name="Grupo 20">
              <a:extLst>
                <a:ext uri="{FF2B5EF4-FFF2-40B4-BE49-F238E27FC236}">
                  <a16:creationId xmlns:a16="http://schemas.microsoft.com/office/drawing/2014/main" id="{03F33476-70D5-45EE-A3C3-897B596F266E}"/>
                </a:ext>
              </a:extLst>
            </p:cNvPr>
            <p:cNvGrpSpPr/>
            <p:nvPr/>
          </p:nvGrpSpPr>
          <p:grpSpPr>
            <a:xfrm>
              <a:off x="4843764" y="4639806"/>
              <a:ext cx="4163500" cy="1925125"/>
              <a:chOff x="4843764" y="4639806"/>
              <a:chExt cx="4163500" cy="1925125"/>
            </a:xfrm>
          </p:grpSpPr>
          <p:grpSp>
            <p:nvGrpSpPr>
              <p:cNvPr id="6" name="Grupo 5"/>
              <p:cNvGrpSpPr/>
              <p:nvPr/>
            </p:nvGrpSpPr>
            <p:grpSpPr>
              <a:xfrm>
                <a:off x="4843764" y="5125549"/>
                <a:ext cx="4163500" cy="1439382"/>
                <a:chOff x="4843764" y="5125549"/>
                <a:chExt cx="4163500" cy="1439382"/>
              </a:xfrm>
            </p:grpSpPr>
            <p:sp>
              <p:nvSpPr>
                <p:cNvPr id="15" name="CuadroTexto 14"/>
                <p:cNvSpPr txBox="1"/>
                <p:nvPr/>
              </p:nvSpPr>
              <p:spPr>
                <a:xfrm>
                  <a:off x="5570947" y="5125549"/>
                  <a:ext cx="3211429" cy="646331"/>
                </a:xfrm>
                <a:prstGeom prst="rect">
                  <a:avLst/>
                </a:prstGeom>
                <a:noFill/>
              </p:spPr>
              <p:txBody>
                <a:bodyPr wrap="square" rtlCol="0">
                  <a:spAutoFit/>
                </a:bodyPr>
                <a:lstStyle/>
                <a:p>
                  <a:pPr algn="ctr"/>
                  <a:r>
                    <a:rPr lang="es-ES" dirty="0"/>
                    <a:t>Determinar los periodos más críticos para el cultivo</a:t>
                  </a:r>
                </a:p>
              </p:txBody>
            </p:sp>
            <p:sp>
              <p:nvSpPr>
                <p:cNvPr id="4" name="Flecha abajo 3"/>
                <p:cNvSpPr/>
                <p:nvPr/>
              </p:nvSpPr>
              <p:spPr>
                <a:xfrm>
                  <a:off x="7100462" y="5847909"/>
                  <a:ext cx="152400" cy="290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p:cNvSpPr txBox="1"/>
                <p:nvPr/>
              </p:nvSpPr>
              <p:spPr>
                <a:xfrm>
                  <a:off x="5498460" y="6195599"/>
                  <a:ext cx="3508804" cy="369332"/>
                </a:xfrm>
                <a:prstGeom prst="rect">
                  <a:avLst/>
                </a:prstGeom>
                <a:noFill/>
              </p:spPr>
              <p:txBody>
                <a:bodyPr wrap="square" rtlCol="0">
                  <a:spAutoFit/>
                </a:bodyPr>
                <a:lstStyle/>
                <a:p>
                  <a:r>
                    <a:rPr lang="es-ES" dirty="0"/>
                    <a:t>Fuente y calidad de agua utilizada</a:t>
                  </a:r>
                </a:p>
              </p:txBody>
            </p:sp>
            <p:sp>
              <p:nvSpPr>
                <p:cNvPr id="5" name="Flecha derecha 4"/>
                <p:cNvSpPr/>
                <p:nvPr/>
              </p:nvSpPr>
              <p:spPr>
                <a:xfrm>
                  <a:off x="4843764" y="5600807"/>
                  <a:ext cx="637060" cy="2045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 name="CuadroTexto 6">
                <a:extLst>
                  <a:ext uri="{FF2B5EF4-FFF2-40B4-BE49-F238E27FC236}">
                    <a16:creationId xmlns:a16="http://schemas.microsoft.com/office/drawing/2014/main" id="{9B25DDD8-34D5-41CC-A3F4-4DFF8468FF06}"/>
                  </a:ext>
                </a:extLst>
              </p:cNvPr>
              <p:cNvSpPr txBox="1"/>
              <p:nvPr/>
            </p:nvSpPr>
            <p:spPr>
              <a:xfrm>
                <a:off x="5721828" y="4639806"/>
                <a:ext cx="2817566" cy="369332"/>
              </a:xfrm>
              <a:prstGeom prst="rect">
                <a:avLst/>
              </a:prstGeom>
              <a:noFill/>
            </p:spPr>
            <p:txBody>
              <a:bodyPr wrap="none" rtlCol="0">
                <a:spAutoFit/>
              </a:bodyPr>
              <a:lstStyle/>
              <a:p>
                <a:r>
                  <a:rPr lang="es-ES" b="1" u="sng" dirty="0"/>
                  <a:t>Investigaciones pendientes:</a:t>
                </a:r>
              </a:p>
            </p:txBody>
          </p:sp>
        </p:grpSp>
      </p:grpSp>
      <p:grpSp>
        <p:nvGrpSpPr>
          <p:cNvPr id="18" name="Grupo 17">
            <a:extLst>
              <a:ext uri="{FF2B5EF4-FFF2-40B4-BE49-F238E27FC236}">
                <a16:creationId xmlns:a16="http://schemas.microsoft.com/office/drawing/2014/main" id="{A98031D1-20F0-4BD4-BE1B-FE8A230941AA}"/>
              </a:ext>
            </a:extLst>
          </p:cNvPr>
          <p:cNvGrpSpPr/>
          <p:nvPr/>
        </p:nvGrpSpPr>
        <p:grpSpPr>
          <a:xfrm>
            <a:off x="4702352" y="1139767"/>
            <a:ext cx="4331256" cy="2845814"/>
            <a:chOff x="4812744" y="1506165"/>
            <a:chExt cx="4331256" cy="2845814"/>
          </a:xfrm>
        </p:grpSpPr>
        <p:sp>
          <p:nvSpPr>
            <p:cNvPr id="27" name="CuadroTexto 26"/>
            <p:cNvSpPr txBox="1"/>
            <p:nvPr/>
          </p:nvSpPr>
          <p:spPr>
            <a:xfrm>
              <a:off x="4812744" y="2043655"/>
              <a:ext cx="4331256" cy="2308324"/>
            </a:xfrm>
            <a:prstGeom prst="rect">
              <a:avLst/>
            </a:prstGeom>
            <a:noFill/>
          </p:spPr>
          <p:txBody>
            <a:bodyPr wrap="square" rtlCol="0">
              <a:spAutoFit/>
            </a:bodyPr>
            <a:lstStyle/>
            <a:p>
              <a:pPr marL="285750" indent="-285750">
                <a:buFont typeface="Arial" panose="020B0604020202020204" pitchFamily="34" charset="0"/>
                <a:buChar char="•"/>
              </a:pPr>
              <a:r>
                <a:rPr lang="es-ES" dirty="0"/>
                <a:t>Diseñado para optimizar el manejo de aguas de diferente calidad agronómica.</a:t>
              </a:r>
            </a:p>
            <a:p>
              <a:endParaRPr lang="es-ES" dirty="0"/>
            </a:p>
            <a:p>
              <a:pPr marL="285750" indent="-285750">
                <a:buFont typeface="Arial" panose="020B0604020202020204" pitchFamily="34" charset="0"/>
                <a:buChar char="•"/>
              </a:pPr>
              <a:r>
                <a:rPr lang="es-ES" dirty="0"/>
                <a:t>Reduce el efecto de los iones tóxicos sobre el cultivo.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Minimiza el impacto de las aguas no convencionales en el suelo.</a:t>
              </a:r>
            </a:p>
          </p:txBody>
        </p:sp>
        <p:sp>
          <p:nvSpPr>
            <p:cNvPr id="14" name="CuadroTexto 13">
              <a:extLst>
                <a:ext uri="{FF2B5EF4-FFF2-40B4-BE49-F238E27FC236}">
                  <a16:creationId xmlns:a16="http://schemas.microsoft.com/office/drawing/2014/main" id="{E9ECCC95-C5CE-4C62-8134-F52AFC419EB9}"/>
                </a:ext>
              </a:extLst>
            </p:cNvPr>
            <p:cNvSpPr txBox="1"/>
            <p:nvPr/>
          </p:nvSpPr>
          <p:spPr>
            <a:xfrm>
              <a:off x="5406692" y="1506165"/>
              <a:ext cx="3143361" cy="400110"/>
            </a:xfrm>
            <a:prstGeom prst="rect">
              <a:avLst/>
            </a:prstGeom>
            <a:noFill/>
          </p:spPr>
          <p:txBody>
            <a:bodyPr wrap="none" rtlCol="0">
              <a:spAutoFit/>
            </a:bodyPr>
            <a:lstStyle/>
            <a:p>
              <a:r>
                <a:rPr lang="es-ES" sz="2000" b="1" u="sng" dirty="0"/>
                <a:t>Nuevos modelos de manejo</a:t>
              </a:r>
            </a:p>
          </p:txBody>
        </p:sp>
      </p:grpSp>
    </p:spTree>
    <p:extLst>
      <p:ext uri="{BB962C8B-B14F-4D97-AF65-F5344CB8AC3E}">
        <p14:creationId xmlns:p14="http://schemas.microsoft.com/office/powerpoint/2010/main" val="14277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mapa de la comunidad valenc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1" y="1488558"/>
            <a:ext cx="2670003" cy="5061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0"/>
            <a:ext cx="9144000" cy="7974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3241239" y="980621"/>
            <a:ext cx="4579780" cy="52322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es-ES" sz="2800" dirty="0"/>
              <a:t>Principales cultivos de regadío</a:t>
            </a:r>
          </a:p>
        </p:txBody>
      </p:sp>
      <p:grpSp>
        <p:nvGrpSpPr>
          <p:cNvPr id="14" name="Grupo 13"/>
          <p:cNvGrpSpPr/>
          <p:nvPr/>
        </p:nvGrpSpPr>
        <p:grpSpPr>
          <a:xfrm>
            <a:off x="1327244" y="1960405"/>
            <a:ext cx="4568456" cy="3914363"/>
            <a:chOff x="4426689" y="1772845"/>
            <a:chExt cx="4568456" cy="3451438"/>
          </a:xfrm>
        </p:grpSpPr>
        <p:graphicFrame>
          <p:nvGraphicFramePr>
            <p:cNvPr id="9" name="Gráfico 8"/>
            <p:cNvGraphicFramePr/>
            <p:nvPr>
              <p:extLst>
                <p:ext uri="{D42A27DB-BD31-4B8C-83A1-F6EECF244321}">
                  <p14:modId xmlns:p14="http://schemas.microsoft.com/office/powerpoint/2010/main" val="4214146836"/>
                </p:ext>
              </p:extLst>
            </p:nvPr>
          </p:nvGraphicFramePr>
          <p:xfrm>
            <a:off x="4426689" y="1772845"/>
            <a:ext cx="4568456" cy="3451438"/>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p:cNvSpPr txBox="1"/>
            <p:nvPr/>
          </p:nvSpPr>
          <p:spPr>
            <a:xfrm>
              <a:off x="6732182" y="3988131"/>
              <a:ext cx="878446" cy="325654"/>
            </a:xfrm>
            <a:prstGeom prst="rect">
              <a:avLst/>
            </a:prstGeom>
            <a:noFill/>
          </p:spPr>
          <p:txBody>
            <a:bodyPr wrap="none" rtlCol="0">
              <a:spAutoFit/>
            </a:bodyPr>
            <a:lstStyle/>
            <a:p>
              <a:r>
                <a:rPr lang="es-ES" dirty="0"/>
                <a:t>Cítricos</a:t>
              </a:r>
            </a:p>
          </p:txBody>
        </p:sp>
        <p:sp>
          <p:nvSpPr>
            <p:cNvPr id="11" name="CuadroTexto 10"/>
            <p:cNvSpPr txBox="1"/>
            <p:nvPr/>
          </p:nvSpPr>
          <p:spPr>
            <a:xfrm>
              <a:off x="5682105" y="4189874"/>
              <a:ext cx="1131720" cy="325654"/>
            </a:xfrm>
            <a:prstGeom prst="rect">
              <a:avLst/>
            </a:prstGeom>
            <a:noFill/>
          </p:spPr>
          <p:txBody>
            <a:bodyPr wrap="none" rtlCol="0">
              <a:spAutoFit/>
            </a:bodyPr>
            <a:lstStyle/>
            <a:p>
              <a:r>
                <a:rPr lang="es-ES" dirty="0"/>
                <a:t>Hortícolas</a:t>
              </a:r>
            </a:p>
          </p:txBody>
        </p:sp>
        <p:sp>
          <p:nvSpPr>
            <p:cNvPr id="12" name="CuadroTexto 11"/>
            <p:cNvSpPr txBox="1"/>
            <p:nvPr/>
          </p:nvSpPr>
          <p:spPr>
            <a:xfrm>
              <a:off x="4855856" y="2938369"/>
              <a:ext cx="935256" cy="325654"/>
            </a:xfrm>
            <a:prstGeom prst="rect">
              <a:avLst/>
            </a:prstGeom>
            <a:noFill/>
          </p:spPr>
          <p:txBody>
            <a:bodyPr wrap="none" rtlCol="0">
              <a:spAutoFit/>
            </a:bodyPr>
            <a:lstStyle/>
            <a:p>
              <a:r>
                <a:rPr lang="es-ES" dirty="0"/>
                <a:t>Frutales</a:t>
              </a:r>
            </a:p>
          </p:txBody>
        </p:sp>
        <p:sp>
          <p:nvSpPr>
            <p:cNvPr id="13" name="CuadroTexto 12"/>
            <p:cNvSpPr txBox="1"/>
            <p:nvPr/>
          </p:nvSpPr>
          <p:spPr>
            <a:xfrm>
              <a:off x="6201945" y="2643651"/>
              <a:ext cx="701923" cy="325654"/>
            </a:xfrm>
            <a:prstGeom prst="rect">
              <a:avLst/>
            </a:prstGeom>
            <a:noFill/>
          </p:spPr>
          <p:txBody>
            <a:bodyPr wrap="none" rtlCol="0">
              <a:spAutoFit/>
            </a:bodyPr>
            <a:lstStyle/>
            <a:p>
              <a:r>
                <a:rPr lang="es-ES" dirty="0"/>
                <a:t>Otros</a:t>
              </a:r>
            </a:p>
          </p:txBody>
        </p:sp>
      </p:grpSp>
      <p:sp>
        <p:nvSpPr>
          <p:cNvPr id="23" name="CuadroTexto 22"/>
          <p:cNvSpPr txBox="1"/>
          <p:nvPr/>
        </p:nvSpPr>
        <p:spPr>
          <a:xfrm>
            <a:off x="0" y="6486573"/>
            <a:ext cx="1180580" cy="338554"/>
          </a:xfrm>
          <a:prstGeom prst="rect">
            <a:avLst/>
          </a:prstGeom>
          <a:noFill/>
        </p:spPr>
        <p:txBody>
          <a:bodyPr wrap="none" rtlCol="0">
            <a:spAutoFit/>
          </a:bodyPr>
          <a:lstStyle/>
          <a:p>
            <a:r>
              <a:rPr lang="es-ES_tradnl" sz="1600" dirty="0"/>
              <a:t>(GVA, 2018)</a:t>
            </a:r>
            <a:endParaRPr lang="es-ES" sz="1600" dirty="0"/>
          </a:p>
        </p:txBody>
      </p:sp>
      <p:sp>
        <p:nvSpPr>
          <p:cNvPr id="25" name="CuadroTexto 24">
            <a:extLst>
              <a:ext uri="{FF2B5EF4-FFF2-40B4-BE49-F238E27FC236}">
                <a16:creationId xmlns:a16="http://schemas.microsoft.com/office/drawing/2014/main" id="{0BE1D65F-1FB1-49EA-9E05-4FF55125BF7E}"/>
              </a:ext>
            </a:extLst>
          </p:cNvPr>
          <p:cNvSpPr txBox="1"/>
          <p:nvPr/>
        </p:nvSpPr>
        <p:spPr>
          <a:xfrm>
            <a:off x="828475" y="157018"/>
            <a:ext cx="7487050" cy="461665"/>
          </a:xfrm>
          <a:prstGeom prst="rect">
            <a:avLst/>
          </a:prstGeom>
          <a:noFill/>
        </p:spPr>
        <p:txBody>
          <a:bodyPr wrap="none" rtlCol="0">
            <a:spAutoFit/>
          </a:bodyPr>
          <a:lstStyle/>
          <a:p>
            <a:r>
              <a:rPr lang="es-ES" sz="2400" b="1" dirty="0"/>
              <a:t>IMPORTANCIA SOCIO-ECONÓMICA DEL SECTOR AGRARIO</a:t>
            </a:r>
          </a:p>
        </p:txBody>
      </p:sp>
      <p:pic>
        <p:nvPicPr>
          <p:cNvPr id="26" name="Imagen 25">
            <a:extLst>
              <a:ext uri="{FF2B5EF4-FFF2-40B4-BE49-F238E27FC236}">
                <a16:creationId xmlns:a16="http://schemas.microsoft.com/office/drawing/2014/main" id="{3268B5A7-8606-494D-9BFE-481252CFE29A}"/>
              </a:ext>
            </a:extLst>
          </p:cNvPr>
          <p:cNvPicPr>
            <a:picLocks noChangeAspect="1"/>
          </p:cNvPicPr>
          <p:nvPr/>
        </p:nvPicPr>
        <p:blipFill>
          <a:blip r:embed="rId5"/>
          <a:stretch>
            <a:fillRect/>
          </a:stretch>
        </p:blipFill>
        <p:spPr>
          <a:xfrm>
            <a:off x="6621863" y="2468972"/>
            <a:ext cx="2356556" cy="1917775"/>
          </a:xfrm>
          <a:prstGeom prst="rect">
            <a:avLst/>
          </a:prstGeom>
          <a:effectLst>
            <a:outerShdw blurRad="63500" sx="102000" sy="102000" algn="ctr" rotWithShape="0">
              <a:prstClr val="black">
                <a:alpha val="40000"/>
              </a:prstClr>
            </a:outerShdw>
          </a:effectLst>
        </p:spPr>
      </p:pic>
      <p:pic>
        <p:nvPicPr>
          <p:cNvPr id="27" name="Imagen 26">
            <a:extLst>
              <a:ext uri="{FF2B5EF4-FFF2-40B4-BE49-F238E27FC236}">
                <a16:creationId xmlns:a16="http://schemas.microsoft.com/office/drawing/2014/main" id="{354D04E4-1812-4B8C-86F0-70653BCD9AA1}"/>
              </a:ext>
            </a:extLst>
          </p:cNvPr>
          <p:cNvPicPr>
            <a:picLocks noChangeAspect="1"/>
          </p:cNvPicPr>
          <p:nvPr/>
        </p:nvPicPr>
        <p:blipFill>
          <a:blip r:embed="rId6"/>
          <a:stretch>
            <a:fillRect/>
          </a:stretch>
        </p:blipFill>
        <p:spPr>
          <a:xfrm>
            <a:off x="4409645" y="2521006"/>
            <a:ext cx="2093797" cy="1818651"/>
          </a:xfrm>
          <a:prstGeom prst="rect">
            <a:avLst/>
          </a:prstGeom>
          <a:effectLst>
            <a:outerShdw blurRad="63500" sx="102000" sy="102000" algn="ctr" rotWithShape="0">
              <a:prstClr val="black">
                <a:alpha val="40000"/>
              </a:prstClr>
            </a:outerShdw>
          </a:effectLst>
        </p:spPr>
      </p:pic>
      <p:pic>
        <p:nvPicPr>
          <p:cNvPr id="29" name="Imagen 28">
            <a:extLst>
              <a:ext uri="{FF2B5EF4-FFF2-40B4-BE49-F238E27FC236}">
                <a16:creationId xmlns:a16="http://schemas.microsoft.com/office/drawing/2014/main" id="{D6C95CF9-EF0A-489F-B28B-1E8940252CEC}"/>
              </a:ext>
            </a:extLst>
          </p:cNvPr>
          <p:cNvPicPr>
            <a:picLocks noChangeAspect="1"/>
          </p:cNvPicPr>
          <p:nvPr/>
        </p:nvPicPr>
        <p:blipFill rotWithShape="1">
          <a:blip r:embed="rId7"/>
          <a:srcRect l="2690"/>
          <a:stretch/>
        </p:blipFill>
        <p:spPr>
          <a:xfrm>
            <a:off x="6663619" y="4463204"/>
            <a:ext cx="2314800" cy="2192646"/>
          </a:xfrm>
          <a:prstGeom prst="rect">
            <a:avLst/>
          </a:prstGeom>
          <a:effectLst>
            <a:outerShdw blurRad="63500" sx="102000" sy="102000" algn="ctr" rotWithShape="0">
              <a:prstClr val="black">
                <a:alpha val="40000"/>
              </a:prstClr>
            </a:outerShdw>
          </a:effectLst>
        </p:spPr>
      </p:pic>
      <p:grpSp>
        <p:nvGrpSpPr>
          <p:cNvPr id="30" name="Grupo 29">
            <a:extLst>
              <a:ext uri="{FF2B5EF4-FFF2-40B4-BE49-F238E27FC236}">
                <a16:creationId xmlns:a16="http://schemas.microsoft.com/office/drawing/2014/main" id="{B5776AB0-B532-413F-8B14-4BE7CBC9B61F}"/>
              </a:ext>
            </a:extLst>
          </p:cNvPr>
          <p:cNvGrpSpPr/>
          <p:nvPr/>
        </p:nvGrpSpPr>
        <p:grpSpPr>
          <a:xfrm>
            <a:off x="3003757" y="5713221"/>
            <a:ext cx="3469450" cy="935130"/>
            <a:chOff x="-3553383" y="4591681"/>
            <a:chExt cx="3469450" cy="935130"/>
          </a:xfrm>
        </p:grpSpPr>
        <p:pic>
          <p:nvPicPr>
            <p:cNvPr id="31" name="Imagen 30">
              <a:extLst>
                <a:ext uri="{FF2B5EF4-FFF2-40B4-BE49-F238E27FC236}">
                  <a16:creationId xmlns:a16="http://schemas.microsoft.com/office/drawing/2014/main" id="{2EE27EC7-521F-4417-B81D-8BD46AC23DEB}"/>
                </a:ext>
              </a:extLst>
            </p:cNvPr>
            <p:cNvPicPr>
              <a:picLocks noChangeAspect="1"/>
            </p:cNvPicPr>
            <p:nvPr/>
          </p:nvPicPr>
          <p:blipFill rotWithShape="1">
            <a:blip r:embed="rId8"/>
            <a:srcRect b="64600"/>
            <a:stretch/>
          </p:blipFill>
          <p:spPr>
            <a:xfrm>
              <a:off x="-3553383" y="4591681"/>
              <a:ext cx="3469449" cy="417047"/>
            </a:xfrm>
            <a:prstGeom prst="rect">
              <a:avLst/>
            </a:prstGeom>
            <a:effectLst>
              <a:outerShdw blurRad="63500" sx="102000" sy="102000" algn="ctr" rotWithShape="0">
                <a:prstClr val="black">
                  <a:alpha val="40000"/>
                </a:prstClr>
              </a:outerShdw>
            </a:effectLst>
          </p:spPr>
        </p:pic>
        <p:pic>
          <p:nvPicPr>
            <p:cNvPr id="32" name="Imagen 31">
              <a:extLst>
                <a:ext uri="{FF2B5EF4-FFF2-40B4-BE49-F238E27FC236}">
                  <a16:creationId xmlns:a16="http://schemas.microsoft.com/office/drawing/2014/main" id="{84295FA5-A529-425C-8B46-232F96658AD6}"/>
                </a:ext>
              </a:extLst>
            </p:cNvPr>
            <p:cNvPicPr>
              <a:picLocks noChangeAspect="1"/>
            </p:cNvPicPr>
            <p:nvPr/>
          </p:nvPicPr>
          <p:blipFill rotWithShape="1">
            <a:blip r:embed="rId8"/>
            <a:srcRect t="56023"/>
            <a:stretch/>
          </p:blipFill>
          <p:spPr>
            <a:xfrm>
              <a:off x="-3553382" y="5008728"/>
              <a:ext cx="3469449" cy="518083"/>
            </a:xfrm>
            <a:prstGeom prst="rect">
              <a:avLst/>
            </a:prstGeom>
            <a:effectLst>
              <a:outerShdw blurRad="63500" sx="102000" sy="102000" algn="ctr" rotWithShape="0">
                <a:prstClr val="black">
                  <a:alpha val="40000"/>
                </a:prstClr>
              </a:outerShdw>
            </a:effectLst>
          </p:spPr>
        </p:pic>
      </p:grpSp>
      <p:sp>
        <p:nvSpPr>
          <p:cNvPr id="33" name="CuadroTexto 32">
            <a:extLst>
              <a:ext uri="{FF2B5EF4-FFF2-40B4-BE49-F238E27FC236}">
                <a16:creationId xmlns:a16="http://schemas.microsoft.com/office/drawing/2014/main" id="{2111829D-9CBE-49C0-9395-16B284A31BFD}"/>
              </a:ext>
            </a:extLst>
          </p:cNvPr>
          <p:cNvSpPr txBox="1"/>
          <p:nvPr/>
        </p:nvSpPr>
        <p:spPr>
          <a:xfrm>
            <a:off x="5063895" y="1814607"/>
            <a:ext cx="3810145" cy="523220"/>
          </a:xfrm>
          <a:prstGeom prst="rect">
            <a:avLst/>
          </a:prstGeom>
          <a:solidFill>
            <a:srgbClr val="FFCCFF"/>
          </a:solidFill>
          <a:effectLst>
            <a:outerShdw blurRad="50800" dist="38100" dir="5400000" algn="t" rotWithShape="0">
              <a:prstClr val="black">
                <a:alpha val="40000"/>
              </a:prstClr>
            </a:outerShdw>
          </a:effectLst>
        </p:spPr>
        <p:txBody>
          <a:bodyPr wrap="square" rtlCol="0">
            <a:spAutoFit/>
          </a:bodyPr>
          <a:lstStyle/>
          <a:p>
            <a:pPr algn="ctr"/>
            <a:r>
              <a:rPr lang="es-ES" sz="2800" dirty="0"/>
              <a:t>Cultivos emergentes</a:t>
            </a:r>
          </a:p>
        </p:txBody>
      </p:sp>
    </p:spTree>
    <p:extLst>
      <p:ext uri="{BB962C8B-B14F-4D97-AF65-F5344CB8AC3E}">
        <p14:creationId xmlns:p14="http://schemas.microsoft.com/office/powerpoint/2010/main" val="103280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58B6C9FF-9C2A-49DF-AD4E-1CB5E9F270D2}"/>
              </a:ext>
            </a:extLst>
          </p:cNvPr>
          <p:cNvGraphicFramePr>
            <a:graphicFrameLocks noGrp="1"/>
          </p:cNvGraphicFramePr>
          <p:nvPr>
            <p:extLst>
              <p:ext uri="{D42A27DB-BD31-4B8C-83A1-F6EECF244321}">
                <p14:modId xmlns:p14="http://schemas.microsoft.com/office/powerpoint/2010/main" val="1064404632"/>
              </p:ext>
            </p:extLst>
          </p:nvPr>
        </p:nvGraphicFramePr>
        <p:xfrm>
          <a:off x="318568" y="2867894"/>
          <a:ext cx="3629390" cy="2773680"/>
        </p:xfrm>
        <a:graphic>
          <a:graphicData uri="http://schemas.openxmlformats.org/drawingml/2006/table">
            <a:tbl>
              <a:tblPr firstRow="1" bandRow="1">
                <a:tableStyleId>{5C22544A-7EE6-4342-B048-85BDC9FD1C3A}</a:tableStyleId>
              </a:tblPr>
              <a:tblGrid>
                <a:gridCol w="3629390">
                  <a:extLst>
                    <a:ext uri="{9D8B030D-6E8A-4147-A177-3AD203B41FA5}">
                      <a16:colId xmlns:a16="http://schemas.microsoft.com/office/drawing/2014/main" val="1661732982"/>
                    </a:ext>
                  </a:extLst>
                </a:gridCol>
              </a:tblGrid>
              <a:tr h="366170">
                <a:tc>
                  <a:txBody>
                    <a:bodyPr/>
                    <a:lstStyle/>
                    <a:p>
                      <a:pPr algn="ctr"/>
                      <a:r>
                        <a:rPr lang="es-ES" sz="2000" dirty="0"/>
                        <a:t>Portainjerto</a:t>
                      </a:r>
                    </a:p>
                  </a:txBody>
                  <a:tcPr/>
                </a:tc>
                <a:extLst>
                  <a:ext uri="{0D108BD9-81ED-4DB2-BD59-A6C34878D82A}">
                    <a16:rowId xmlns:a16="http://schemas.microsoft.com/office/drawing/2014/main" val="88489749"/>
                  </a:ext>
                </a:extLst>
              </a:tr>
              <a:tr h="366170">
                <a:tc>
                  <a:txBody>
                    <a:bodyPr/>
                    <a:lstStyle/>
                    <a:p>
                      <a:pPr algn="ctr"/>
                      <a:r>
                        <a:rPr lang="es-ES" sz="2000" i="0" dirty="0"/>
                        <a:t>Mandarino Cleopatra</a:t>
                      </a:r>
                    </a:p>
                  </a:txBody>
                  <a:tcPr/>
                </a:tc>
                <a:extLst>
                  <a:ext uri="{0D108BD9-81ED-4DB2-BD59-A6C34878D82A}">
                    <a16:rowId xmlns:a16="http://schemas.microsoft.com/office/drawing/2014/main" val="2764489170"/>
                  </a:ext>
                </a:extLst>
              </a:tr>
              <a:tr h="366170">
                <a:tc>
                  <a:txBody>
                    <a:bodyPr/>
                    <a:lstStyle/>
                    <a:p>
                      <a:pPr algn="ctr"/>
                      <a:r>
                        <a:rPr lang="es-ES" sz="2000" i="1" dirty="0"/>
                        <a:t>Citrus </a:t>
                      </a:r>
                      <a:r>
                        <a:rPr lang="es-ES" sz="2000" i="1" dirty="0" err="1"/>
                        <a:t>macrophylla</a:t>
                      </a:r>
                      <a:endParaRPr lang="es-ES" sz="2000" i="1" dirty="0"/>
                    </a:p>
                  </a:txBody>
                  <a:tcPr/>
                </a:tc>
                <a:extLst>
                  <a:ext uri="{0D108BD9-81ED-4DB2-BD59-A6C34878D82A}">
                    <a16:rowId xmlns:a16="http://schemas.microsoft.com/office/drawing/2014/main" val="2962085359"/>
                  </a:ext>
                </a:extLst>
              </a:tr>
              <a:tr h="36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t>Naranjo amargo</a:t>
                      </a:r>
                    </a:p>
                  </a:txBody>
                  <a:tcPr/>
                </a:tc>
                <a:extLst>
                  <a:ext uri="{0D108BD9-81ED-4DB2-BD59-A6C34878D82A}">
                    <a16:rowId xmlns:a16="http://schemas.microsoft.com/office/drawing/2014/main" val="696290627"/>
                  </a:ext>
                </a:extLst>
              </a:tr>
              <a:tr h="36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t>Forner-Alcaide </a:t>
                      </a:r>
                      <a:r>
                        <a:rPr lang="es-ES" sz="2000" dirty="0" err="1"/>
                        <a:t>nº</a:t>
                      </a:r>
                      <a:r>
                        <a:rPr lang="es-ES" sz="2000" dirty="0"/>
                        <a:t> 5</a:t>
                      </a:r>
                    </a:p>
                  </a:txBody>
                  <a:tcPr/>
                </a:tc>
                <a:extLst>
                  <a:ext uri="{0D108BD9-81ED-4DB2-BD59-A6C34878D82A}">
                    <a16:rowId xmlns:a16="http://schemas.microsoft.com/office/drawing/2014/main" val="918399645"/>
                  </a:ext>
                </a:extLst>
              </a:tr>
              <a:tr h="36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err="1"/>
                        <a:t>Citrumelo</a:t>
                      </a:r>
                      <a:endParaRPr lang="es-ES" sz="2000" dirty="0"/>
                    </a:p>
                  </a:txBody>
                  <a:tcPr/>
                </a:tc>
                <a:extLst>
                  <a:ext uri="{0D108BD9-81ED-4DB2-BD59-A6C34878D82A}">
                    <a16:rowId xmlns:a16="http://schemas.microsoft.com/office/drawing/2014/main" val="2939876386"/>
                  </a:ext>
                </a:extLst>
              </a:tr>
              <a:tr h="366170">
                <a:tc>
                  <a:txBody>
                    <a:bodyPr/>
                    <a:lstStyle/>
                    <a:p>
                      <a:pPr algn="ctr"/>
                      <a:r>
                        <a:rPr lang="es-ES" sz="2000" dirty="0" err="1"/>
                        <a:t>Citrange</a:t>
                      </a:r>
                      <a:r>
                        <a:rPr lang="es-ES" sz="2000" dirty="0"/>
                        <a:t> Carrizo</a:t>
                      </a:r>
                    </a:p>
                  </a:txBody>
                  <a:tcPr/>
                </a:tc>
                <a:extLst>
                  <a:ext uri="{0D108BD9-81ED-4DB2-BD59-A6C34878D82A}">
                    <a16:rowId xmlns:a16="http://schemas.microsoft.com/office/drawing/2014/main" val="3368927046"/>
                  </a:ext>
                </a:extLst>
              </a:tr>
            </a:tbl>
          </a:graphicData>
        </a:graphic>
      </p:graphicFrame>
      <p:grpSp>
        <p:nvGrpSpPr>
          <p:cNvPr id="17" name="Grupo 16">
            <a:extLst>
              <a:ext uri="{FF2B5EF4-FFF2-40B4-BE49-F238E27FC236}">
                <a16:creationId xmlns:a16="http://schemas.microsoft.com/office/drawing/2014/main" id="{86985209-AAEB-41BD-9DEC-7955A3E9F0A9}"/>
              </a:ext>
            </a:extLst>
          </p:cNvPr>
          <p:cNvGrpSpPr/>
          <p:nvPr/>
        </p:nvGrpSpPr>
        <p:grpSpPr>
          <a:xfrm>
            <a:off x="4073900" y="2818278"/>
            <a:ext cx="1045094" cy="2872912"/>
            <a:chOff x="38413" y="2812583"/>
            <a:chExt cx="1045094" cy="2872912"/>
          </a:xfrm>
        </p:grpSpPr>
        <p:sp>
          <p:nvSpPr>
            <p:cNvPr id="5" name="Flecha: hacia abajo 4">
              <a:extLst>
                <a:ext uri="{FF2B5EF4-FFF2-40B4-BE49-F238E27FC236}">
                  <a16:creationId xmlns:a16="http://schemas.microsoft.com/office/drawing/2014/main" id="{989A2571-3274-4A70-B3F3-E92339AA223F}"/>
                </a:ext>
              </a:extLst>
            </p:cNvPr>
            <p:cNvSpPr/>
            <p:nvPr/>
          </p:nvSpPr>
          <p:spPr>
            <a:xfrm>
              <a:off x="383160" y="3581074"/>
              <a:ext cx="355600" cy="1355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4C164330-05B9-4D8A-9300-C671A80E4496}"/>
                </a:ext>
              </a:extLst>
            </p:cNvPr>
            <p:cNvSpPr txBox="1"/>
            <p:nvPr/>
          </p:nvSpPr>
          <p:spPr>
            <a:xfrm>
              <a:off x="38413" y="2812583"/>
              <a:ext cx="1045094" cy="646331"/>
            </a:xfrm>
            <a:prstGeom prst="rect">
              <a:avLst/>
            </a:prstGeom>
            <a:noFill/>
          </p:spPr>
          <p:txBody>
            <a:bodyPr wrap="none" rtlCol="0">
              <a:spAutoFit/>
            </a:bodyPr>
            <a:lstStyle/>
            <a:p>
              <a:pPr algn="ctr"/>
              <a:r>
                <a:rPr lang="es-ES" dirty="0"/>
                <a:t>Más</a:t>
              </a:r>
            </a:p>
            <a:p>
              <a:pPr algn="ctr"/>
              <a:r>
                <a:rPr lang="es-ES" dirty="0"/>
                <a:t>tolerante</a:t>
              </a:r>
            </a:p>
          </p:txBody>
        </p:sp>
        <p:sp>
          <p:nvSpPr>
            <p:cNvPr id="7" name="CuadroTexto 6">
              <a:extLst>
                <a:ext uri="{FF2B5EF4-FFF2-40B4-BE49-F238E27FC236}">
                  <a16:creationId xmlns:a16="http://schemas.microsoft.com/office/drawing/2014/main" id="{733DA23C-5BC7-4518-8A6D-22FA62B9E041}"/>
                </a:ext>
              </a:extLst>
            </p:cNvPr>
            <p:cNvSpPr txBox="1"/>
            <p:nvPr/>
          </p:nvSpPr>
          <p:spPr>
            <a:xfrm>
              <a:off x="38413" y="5039164"/>
              <a:ext cx="1045094" cy="646331"/>
            </a:xfrm>
            <a:prstGeom prst="rect">
              <a:avLst/>
            </a:prstGeom>
            <a:noFill/>
          </p:spPr>
          <p:txBody>
            <a:bodyPr wrap="none" rtlCol="0">
              <a:spAutoFit/>
            </a:bodyPr>
            <a:lstStyle/>
            <a:p>
              <a:pPr algn="ctr"/>
              <a:r>
                <a:rPr lang="es-ES" dirty="0"/>
                <a:t>Menos</a:t>
              </a:r>
            </a:p>
            <a:p>
              <a:pPr algn="ctr"/>
              <a:r>
                <a:rPr lang="es-ES" dirty="0"/>
                <a:t>tolerante</a:t>
              </a:r>
            </a:p>
          </p:txBody>
        </p:sp>
      </p:grpSp>
      <p:sp>
        <p:nvSpPr>
          <p:cNvPr id="9" name="Rectángulo 8">
            <a:extLst>
              <a:ext uri="{FF2B5EF4-FFF2-40B4-BE49-F238E27FC236}">
                <a16:creationId xmlns:a16="http://schemas.microsoft.com/office/drawing/2014/main" id="{0919698F-9E7A-4A71-A60D-15903339C701}"/>
              </a:ext>
            </a:extLst>
          </p:cNvPr>
          <p:cNvSpPr/>
          <p:nvPr/>
        </p:nvSpPr>
        <p:spPr>
          <a:xfrm>
            <a:off x="0" y="0"/>
            <a:ext cx="9144000" cy="7974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88D46D3A-A31A-4966-8FCF-A1AB18E8FBB6}"/>
              </a:ext>
            </a:extLst>
          </p:cNvPr>
          <p:cNvSpPr txBox="1"/>
          <p:nvPr/>
        </p:nvSpPr>
        <p:spPr>
          <a:xfrm>
            <a:off x="2220342" y="6010906"/>
            <a:ext cx="5107809" cy="461665"/>
          </a:xfrm>
          <a:prstGeom prst="rect">
            <a:avLst/>
          </a:prstGeom>
          <a:solidFill>
            <a:srgbClr val="FFFF00"/>
          </a:solidFill>
          <a:effectLst>
            <a:outerShdw blurRad="63500" sx="102000" sy="102000" algn="ctr" rotWithShape="0">
              <a:prstClr val="black">
                <a:alpha val="40000"/>
              </a:prstClr>
            </a:outerShdw>
          </a:effectLst>
        </p:spPr>
        <p:txBody>
          <a:bodyPr wrap="none" rtlCol="0">
            <a:spAutoFit/>
          </a:bodyPr>
          <a:lstStyle/>
          <a:p>
            <a:r>
              <a:rPr lang="es-ES" sz="2400" b="1" dirty="0"/>
              <a:t>NUEVOS PORTAINJERTOS TOLERANTES</a:t>
            </a:r>
            <a:endParaRPr lang="es-ES" sz="2400" b="1" dirty="0">
              <a:solidFill>
                <a:schemeClr val="accent6">
                  <a:lumMod val="50000"/>
                </a:schemeClr>
              </a:solidFill>
            </a:endParaRPr>
          </a:p>
        </p:txBody>
      </p:sp>
      <p:pic>
        <p:nvPicPr>
          <p:cNvPr id="4" name="Imagen 3">
            <a:extLst>
              <a:ext uri="{FF2B5EF4-FFF2-40B4-BE49-F238E27FC236}">
                <a16:creationId xmlns:a16="http://schemas.microsoft.com/office/drawing/2014/main" id="{CF7F3F7B-8132-4795-86C2-6062A1BEB194}"/>
              </a:ext>
            </a:extLst>
          </p:cNvPr>
          <p:cNvPicPr>
            <a:picLocks noChangeAspect="1"/>
          </p:cNvPicPr>
          <p:nvPr/>
        </p:nvPicPr>
        <p:blipFill rotWithShape="1">
          <a:blip r:embed="rId3"/>
          <a:srcRect l="20837" t="15467" r="19655" b="20480"/>
          <a:stretch/>
        </p:blipFill>
        <p:spPr>
          <a:xfrm>
            <a:off x="829134" y="969912"/>
            <a:ext cx="2313006" cy="1400236"/>
          </a:xfrm>
          <a:prstGeom prst="rect">
            <a:avLst/>
          </a:prstGeom>
          <a:effectLst>
            <a:outerShdw blurRad="63500" sx="102000" sy="102000" algn="ctr" rotWithShape="0">
              <a:prstClr val="black">
                <a:alpha val="40000"/>
              </a:prstClr>
            </a:outerShdw>
          </a:effectLst>
        </p:spPr>
      </p:pic>
      <p:sp>
        <p:nvSpPr>
          <p:cNvPr id="13" name="CuadroTexto 12">
            <a:extLst>
              <a:ext uri="{FF2B5EF4-FFF2-40B4-BE49-F238E27FC236}">
                <a16:creationId xmlns:a16="http://schemas.microsoft.com/office/drawing/2014/main" id="{70896335-541D-484D-BECA-49ADFA0F186C}"/>
              </a:ext>
            </a:extLst>
          </p:cNvPr>
          <p:cNvSpPr txBox="1"/>
          <p:nvPr/>
        </p:nvSpPr>
        <p:spPr>
          <a:xfrm>
            <a:off x="4229544" y="1211795"/>
            <a:ext cx="4369753" cy="1015663"/>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s-ES" sz="2000" b="1" dirty="0"/>
              <a:t>El portainjerto puede restringir al absorción y transporte de compuestos tóxicos de la raíz a las hojas</a:t>
            </a:r>
          </a:p>
        </p:txBody>
      </p:sp>
      <p:sp>
        <p:nvSpPr>
          <p:cNvPr id="12" name="CuadroTexto 11">
            <a:extLst>
              <a:ext uri="{FF2B5EF4-FFF2-40B4-BE49-F238E27FC236}">
                <a16:creationId xmlns:a16="http://schemas.microsoft.com/office/drawing/2014/main" id="{9D2B0C11-8D3F-44D8-8109-F64344B05172}"/>
              </a:ext>
            </a:extLst>
          </p:cNvPr>
          <p:cNvSpPr txBox="1"/>
          <p:nvPr/>
        </p:nvSpPr>
        <p:spPr>
          <a:xfrm>
            <a:off x="135098" y="172470"/>
            <a:ext cx="3007042" cy="369332"/>
          </a:xfrm>
          <a:prstGeom prst="rect">
            <a:avLst/>
          </a:prstGeom>
          <a:noFill/>
        </p:spPr>
        <p:txBody>
          <a:bodyPr wrap="none" rtlCol="0">
            <a:spAutoFit/>
          </a:bodyPr>
          <a:lstStyle>
            <a:defPPr>
              <a:defRPr lang="es-ES"/>
            </a:defPPr>
            <a:lvl1pPr>
              <a:defRPr sz="2400" b="1"/>
            </a:lvl1pPr>
          </a:lstStyle>
          <a:p>
            <a:r>
              <a:rPr lang="es-ES" sz="1800" dirty="0"/>
              <a:t>ESTRATEGIAS AGRONÓMICAS</a:t>
            </a:r>
            <a:endParaRPr lang="es-ES" sz="1800" baseline="30000" dirty="0"/>
          </a:p>
        </p:txBody>
      </p:sp>
      <p:sp>
        <p:nvSpPr>
          <p:cNvPr id="8" name="Rectángulo 7">
            <a:extLst>
              <a:ext uri="{FF2B5EF4-FFF2-40B4-BE49-F238E27FC236}">
                <a16:creationId xmlns:a16="http://schemas.microsoft.com/office/drawing/2014/main" id="{17FEC073-7FA0-4D39-A36B-A7DB38817B70}"/>
              </a:ext>
            </a:extLst>
          </p:cNvPr>
          <p:cNvSpPr/>
          <p:nvPr/>
        </p:nvSpPr>
        <p:spPr>
          <a:xfrm>
            <a:off x="3349144" y="125606"/>
            <a:ext cx="5794856" cy="523220"/>
          </a:xfrm>
          <a:prstGeom prst="rect">
            <a:avLst/>
          </a:prstGeom>
        </p:spPr>
        <p:txBody>
          <a:bodyPr wrap="none">
            <a:spAutoFit/>
          </a:bodyPr>
          <a:lstStyle/>
          <a:p>
            <a:r>
              <a:rPr lang="es-ES" sz="2800" b="1" dirty="0"/>
              <a:t>USO DE PORTAINJERTOS TOLERANTES</a:t>
            </a:r>
          </a:p>
        </p:txBody>
      </p:sp>
      <p:sp>
        <p:nvSpPr>
          <p:cNvPr id="2" name="Rectángulo 1">
            <a:extLst>
              <a:ext uri="{FF2B5EF4-FFF2-40B4-BE49-F238E27FC236}">
                <a16:creationId xmlns:a16="http://schemas.microsoft.com/office/drawing/2014/main" id="{841203F5-6865-4213-BB3E-67342E918F35}"/>
              </a:ext>
            </a:extLst>
          </p:cNvPr>
          <p:cNvSpPr/>
          <p:nvPr/>
        </p:nvSpPr>
        <p:spPr>
          <a:xfrm>
            <a:off x="6037704" y="2496408"/>
            <a:ext cx="2313005" cy="369332"/>
          </a:xfrm>
          <a:prstGeom prst="rect">
            <a:avLst/>
          </a:prstGeom>
        </p:spPr>
        <p:txBody>
          <a:bodyPr wrap="none">
            <a:spAutoFit/>
          </a:bodyPr>
          <a:lstStyle/>
          <a:p>
            <a:r>
              <a:rPr lang="es-ES" b="1" dirty="0"/>
              <a:t>TOLERANCIA AL BORO</a:t>
            </a:r>
            <a:endParaRPr lang="es-ES" dirty="0"/>
          </a:p>
        </p:txBody>
      </p:sp>
      <p:graphicFrame>
        <p:nvGraphicFramePr>
          <p:cNvPr id="15" name="Tabla 3">
            <a:extLst>
              <a:ext uri="{FF2B5EF4-FFF2-40B4-BE49-F238E27FC236}">
                <a16:creationId xmlns:a16="http://schemas.microsoft.com/office/drawing/2014/main" id="{EDC21C62-35BB-4D9B-8D1F-842ACE48FB79}"/>
              </a:ext>
            </a:extLst>
          </p:cNvPr>
          <p:cNvGraphicFramePr>
            <a:graphicFrameLocks noGrp="1"/>
          </p:cNvGraphicFramePr>
          <p:nvPr>
            <p:extLst>
              <p:ext uri="{D42A27DB-BD31-4B8C-83A1-F6EECF244321}">
                <p14:modId xmlns:p14="http://schemas.microsoft.com/office/powerpoint/2010/main" val="879786111"/>
              </p:ext>
            </p:extLst>
          </p:nvPr>
        </p:nvGraphicFramePr>
        <p:xfrm>
          <a:off x="5379511" y="2872525"/>
          <a:ext cx="3629390" cy="2773680"/>
        </p:xfrm>
        <a:graphic>
          <a:graphicData uri="http://schemas.openxmlformats.org/drawingml/2006/table">
            <a:tbl>
              <a:tblPr firstRow="1" bandRow="1">
                <a:tableStyleId>{5C22544A-7EE6-4342-B048-85BDC9FD1C3A}</a:tableStyleId>
              </a:tblPr>
              <a:tblGrid>
                <a:gridCol w="3629390">
                  <a:extLst>
                    <a:ext uri="{9D8B030D-6E8A-4147-A177-3AD203B41FA5}">
                      <a16:colId xmlns:a16="http://schemas.microsoft.com/office/drawing/2014/main" val="1661732982"/>
                    </a:ext>
                  </a:extLst>
                </a:gridCol>
              </a:tblGrid>
              <a:tr h="366170">
                <a:tc>
                  <a:txBody>
                    <a:bodyPr/>
                    <a:lstStyle/>
                    <a:p>
                      <a:pPr algn="ctr"/>
                      <a:r>
                        <a:rPr lang="es-ES" sz="2000" dirty="0"/>
                        <a:t>Portainjerto</a:t>
                      </a:r>
                    </a:p>
                  </a:txBody>
                  <a:tcPr/>
                </a:tc>
                <a:extLst>
                  <a:ext uri="{0D108BD9-81ED-4DB2-BD59-A6C34878D82A}">
                    <a16:rowId xmlns:a16="http://schemas.microsoft.com/office/drawing/2014/main" val="88489749"/>
                  </a:ext>
                </a:extLst>
              </a:tr>
              <a:tr h="366170">
                <a:tc>
                  <a:txBody>
                    <a:bodyPr/>
                    <a:lstStyle/>
                    <a:p>
                      <a:pPr algn="ctr"/>
                      <a:r>
                        <a:rPr lang="es-ES" sz="2000" i="1" dirty="0"/>
                        <a:t>Citrus </a:t>
                      </a:r>
                      <a:r>
                        <a:rPr lang="es-ES" sz="2000" i="1" dirty="0" err="1"/>
                        <a:t>macrophylla</a:t>
                      </a:r>
                      <a:endParaRPr lang="es-ES" sz="2000" i="1" dirty="0"/>
                    </a:p>
                  </a:txBody>
                  <a:tcPr/>
                </a:tc>
                <a:extLst>
                  <a:ext uri="{0D108BD9-81ED-4DB2-BD59-A6C34878D82A}">
                    <a16:rowId xmlns:a16="http://schemas.microsoft.com/office/drawing/2014/main" val="2764489170"/>
                  </a:ext>
                </a:extLst>
              </a:tr>
              <a:tr h="366170">
                <a:tc>
                  <a:txBody>
                    <a:bodyPr/>
                    <a:lstStyle/>
                    <a:p>
                      <a:pPr algn="ctr"/>
                      <a:r>
                        <a:rPr lang="es-ES" sz="2000" dirty="0"/>
                        <a:t>Naranjo amargo</a:t>
                      </a:r>
                    </a:p>
                  </a:txBody>
                  <a:tcPr/>
                </a:tc>
                <a:extLst>
                  <a:ext uri="{0D108BD9-81ED-4DB2-BD59-A6C34878D82A}">
                    <a16:rowId xmlns:a16="http://schemas.microsoft.com/office/drawing/2014/main" val="2962085359"/>
                  </a:ext>
                </a:extLst>
              </a:tr>
              <a:tr h="366170">
                <a:tc>
                  <a:txBody>
                    <a:bodyPr/>
                    <a:lstStyle/>
                    <a:p>
                      <a:pPr algn="ctr"/>
                      <a:r>
                        <a:rPr lang="es-ES" sz="2000" dirty="0"/>
                        <a:t>Forner-Alcaide </a:t>
                      </a:r>
                      <a:r>
                        <a:rPr lang="es-ES" sz="2000" dirty="0" err="1"/>
                        <a:t>nº</a:t>
                      </a:r>
                      <a:r>
                        <a:rPr lang="es-ES" sz="2000" dirty="0"/>
                        <a:t> 5</a:t>
                      </a:r>
                    </a:p>
                  </a:txBody>
                  <a:tcPr/>
                </a:tc>
                <a:extLst>
                  <a:ext uri="{0D108BD9-81ED-4DB2-BD59-A6C34878D82A}">
                    <a16:rowId xmlns:a16="http://schemas.microsoft.com/office/drawing/2014/main" val="696290627"/>
                  </a:ext>
                </a:extLst>
              </a:tr>
              <a:tr h="36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err="1"/>
                        <a:t>Citrange</a:t>
                      </a:r>
                      <a:r>
                        <a:rPr lang="es-ES" sz="2000" dirty="0"/>
                        <a:t> Carrizo</a:t>
                      </a:r>
                    </a:p>
                  </a:txBody>
                  <a:tcPr/>
                </a:tc>
                <a:extLst>
                  <a:ext uri="{0D108BD9-81ED-4DB2-BD59-A6C34878D82A}">
                    <a16:rowId xmlns:a16="http://schemas.microsoft.com/office/drawing/2014/main" val="918399645"/>
                  </a:ext>
                </a:extLst>
              </a:tr>
              <a:tr h="36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t>Mandarino Cleopatra</a:t>
                      </a:r>
                    </a:p>
                  </a:txBody>
                  <a:tcPr/>
                </a:tc>
                <a:extLst>
                  <a:ext uri="{0D108BD9-81ED-4DB2-BD59-A6C34878D82A}">
                    <a16:rowId xmlns:a16="http://schemas.microsoft.com/office/drawing/2014/main" val="2939876386"/>
                  </a:ext>
                </a:extLst>
              </a:tr>
              <a:tr h="366170">
                <a:tc>
                  <a:txBody>
                    <a:bodyPr/>
                    <a:lstStyle/>
                    <a:p>
                      <a:pPr algn="ctr"/>
                      <a:r>
                        <a:rPr lang="es-ES" sz="2000" dirty="0" err="1"/>
                        <a:t>Citrumelo</a:t>
                      </a:r>
                      <a:endParaRPr lang="es-ES" sz="2000" dirty="0"/>
                    </a:p>
                  </a:txBody>
                  <a:tcPr/>
                </a:tc>
                <a:extLst>
                  <a:ext uri="{0D108BD9-81ED-4DB2-BD59-A6C34878D82A}">
                    <a16:rowId xmlns:a16="http://schemas.microsoft.com/office/drawing/2014/main" val="3368927046"/>
                  </a:ext>
                </a:extLst>
              </a:tr>
            </a:tbl>
          </a:graphicData>
        </a:graphic>
      </p:graphicFrame>
      <p:sp>
        <p:nvSpPr>
          <p:cNvPr id="16" name="Rectángulo 15">
            <a:extLst>
              <a:ext uri="{FF2B5EF4-FFF2-40B4-BE49-F238E27FC236}">
                <a16:creationId xmlns:a16="http://schemas.microsoft.com/office/drawing/2014/main" id="{D530A1DC-87B5-44A0-AA5B-543852555216}"/>
              </a:ext>
            </a:extLst>
          </p:cNvPr>
          <p:cNvSpPr/>
          <p:nvPr/>
        </p:nvSpPr>
        <p:spPr>
          <a:xfrm>
            <a:off x="643111" y="2498562"/>
            <a:ext cx="2980303" cy="369332"/>
          </a:xfrm>
          <a:prstGeom prst="rect">
            <a:avLst/>
          </a:prstGeom>
        </p:spPr>
        <p:txBody>
          <a:bodyPr wrap="none">
            <a:spAutoFit/>
          </a:bodyPr>
          <a:lstStyle/>
          <a:p>
            <a:r>
              <a:rPr lang="es-ES" b="1" dirty="0"/>
              <a:t>TOLERANCIA A LA SALINIDAD</a:t>
            </a:r>
            <a:endParaRPr lang="es-ES" dirty="0"/>
          </a:p>
        </p:txBody>
      </p:sp>
    </p:spTree>
    <p:extLst>
      <p:ext uri="{BB962C8B-B14F-4D97-AF65-F5344CB8AC3E}">
        <p14:creationId xmlns:p14="http://schemas.microsoft.com/office/powerpoint/2010/main" val="25126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
            <a:extLst>
              <a:ext uri="{FF2B5EF4-FFF2-40B4-BE49-F238E27FC236}">
                <a16:creationId xmlns:a16="http://schemas.microsoft.com/office/drawing/2014/main" id="{396B7370-5775-42B3-82BA-E5D5953CBB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82" y="1680861"/>
            <a:ext cx="3274141" cy="245645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FE0FACBE-86BD-4B23-8612-8D182CE3EF1F}"/>
              </a:ext>
            </a:extLst>
          </p:cNvPr>
          <p:cNvSpPr/>
          <p:nvPr/>
        </p:nvSpPr>
        <p:spPr>
          <a:xfrm>
            <a:off x="0" y="0"/>
            <a:ext cx="9144000" cy="7974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descr="Resultado de imagen de acolchados en citricos geotextil&quot;">
            <a:extLst>
              <a:ext uri="{FF2B5EF4-FFF2-40B4-BE49-F238E27FC236}">
                <a16:creationId xmlns:a16="http://schemas.microsoft.com/office/drawing/2014/main" id="{9F0B7969-7BAA-4A9C-A3F5-E144548B8C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3" t="1964" r="3653" b="4445"/>
          <a:stretch/>
        </p:blipFill>
        <p:spPr bwMode="auto">
          <a:xfrm>
            <a:off x="4848484" y="1680861"/>
            <a:ext cx="3274142" cy="24812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609C581-4F50-479C-8EC1-E63882396235}"/>
              </a:ext>
            </a:extLst>
          </p:cNvPr>
          <p:cNvSpPr txBox="1"/>
          <p:nvPr/>
        </p:nvSpPr>
        <p:spPr>
          <a:xfrm>
            <a:off x="774628" y="5065309"/>
            <a:ext cx="8135615" cy="1631216"/>
          </a:xfrm>
          <a:prstGeom prst="rect">
            <a:avLst/>
          </a:prstGeom>
          <a:noFill/>
        </p:spPr>
        <p:txBody>
          <a:bodyPr wrap="square" rtlCol="0">
            <a:spAutoFit/>
          </a:bodyPr>
          <a:lstStyle/>
          <a:p>
            <a:pPr marL="285750" indent="-285750">
              <a:buFont typeface="Arial" panose="020B0604020202020204" pitchFamily="34" charset="0"/>
              <a:buChar char="•"/>
            </a:pPr>
            <a:r>
              <a:rPr lang="es-ES" sz="2000" dirty="0"/>
              <a:t>Control de malas hierbas </a:t>
            </a:r>
            <a:r>
              <a:rPr lang="es-ES" sz="2000" dirty="0">
                <a:sym typeface="Wingdings" panose="05000000000000000000" pitchFamily="2" charset="2"/>
              </a:rPr>
              <a:t> Compatible con “Agricultura ecológica”</a:t>
            </a:r>
            <a:endParaRPr lang="es-ES" sz="2000" dirty="0"/>
          </a:p>
          <a:p>
            <a:pPr marL="285750" indent="-285750">
              <a:buFont typeface="Arial" panose="020B0604020202020204" pitchFamily="34" charset="0"/>
              <a:buChar char="•"/>
            </a:pPr>
            <a:r>
              <a:rPr lang="es-ES" sz="2000" dirty="0"/>
              <a:t>Permite reducir la dosis de agua de riego </a:t>
            </a:r>
            <a:r>
              <a:rPr lang="es-ES" sz="2000" dirty="0">
                <a:sym typeface="Wingdings" panose="05000000000000000000" pitchFamily="2" charset="2"/>
              </a:rPr>
              <a:t> </a:t>
            </a:r>
            <a:r>
              <a:rPr lang="es-ES" sz="2000" b="1" dirty="0">
                <a:sym typeface="Wingdings" panose="05000000000000000000" pitchFamily="2" charset="2"/>
              </a:rPr>
              <a:t>menor carga de iones tóxicos</a:t>
            </a:r>
            <a:endParaRPr lang="es-ES" sz="2000" b="1" dirty="0"/>
          </a:p>
          <a:p>
            <a:pPr marL="285750" indent="-285750">
              <a:buFont typeface="Arial" panose="020B0604020202020204" pitchFamily="34" charset="0"/>
              <a:buChar char="•"/>
            </a:pPr>
            <a:r>
              <a:rPr lang="es-ES" sz="2000" dirty="0"/>
              <a:t>Reduce la evaporación, mayor conservación del agua en el suelo</a:t>
            </a:r>
          </a:p>
          <a:p>
            <a:pPr marL="285750" indent="-285750">
              <a:buFont typeface="Arial" panose="020B0604020202020204" pitchFamily="34" charset="0"/>
              <a:buChar char="•"/>
            </a:pPr>
            <a:r>
              <a:rPr lang="es-ES" sz="2000" dirty="0"/>
              <a:t>Evita la excesiva acumulación de sales en las capas superiores del suelo</a:t>
            </a:r>
          </a:p>
          <a:p>
            <a:pPr marL="285750" indent="-285750">
              <a:buFont typeface="Arial" panose="020B0604020202020204" pitchFamily="34" charset="0"/>
              <a:buChar char="•"/>
            </a:pPr>
            <a:r>
              <a:rPr lang="es-ES" sz="2000" dirty="0"/>
              <a:t>Recomendable para el riego con aguas de baja calidad</a:t>
            </a:r>
          </a:p>
        </p:txBody>
      </p:sp>
      <p:sp>
        <p:nvSpPr>
          <p:cNvPr id="6" name="Rectángulo 5">
            <a:extLst>
              <a:ext uri="{FF2B5EF4-FFF2-40B4-BE49-F238E27FC236}">
                <a16:creationId xmlns:a16="http://schemas.microsoft.com/office/drawing/2014/main" id="{9FFF6ACF-D82C-43A3-81D1-092A1FFE66AE}"/>
              </a:ext>
            </a:extLst>
          </p:cNvPr>
          <p:cNvSpPr/>
          <p:nvPr/>
        </p:nvSpPr>
        <p:spPr>
          <a:xfrm>
            <a:off x="774629" y="990668"/>
            <a:ext cx="7759700" cy="461665"/>
          </a:xfrm>
          <a:prstGeom prst="rect">
            <a:avLst/>
          </a:prstGeom>
          <a:solidFill>
            <a:srgbClr val="FFFFCC"/>
          </a:solidFill>
          <a:effectLst>
            <a:outerShdw blurRad="63500" sx="102000" sy="102000" algn="ctr" rotWithShape="0">
              <a:prstClr val="black">
                <a:alpha val="40000"/>
              </a:prstClr>
            </a:outerShdw>
          </a:effectLst>
        </p:spPr>
        <p:txBody>
          <a:bodyPr wrap="square">
            <a:spAutoFit/>
          </a:bodyPr>
          <a:lstStyle/>
          <a:p>
            <a:pPr algn="ctr"/>
            <a:r>
              <a:rPr lang="es-ES" sz="2400" dirty="0"/>
              <a:t>Gran potencial para mejorar la eficiencia en el uso del agua</a:t>
            </a:r>
          </a:p>
        </p:txBody>
      </p:sp>
      <p:sp>
        <p:nvSpPr>
          <p:cNvPr id="9" name="CuadroTexto 8">
            <a:extLst>
              <a:ext uri="{FF2B5EF4-FFF2-40B4-BE49-F238E27FC236}">
                <a16:creationId xmlns:a16="http://schemas.microsoft.com/office/drawing/2014/main" id="{82AB9D4D-055D-4304-9848-2A0422723305}"/>
              </a:ext>
            </a:extLst>
          </p:cNvPr>
          <p:cNvSpPr txBox="1"/>
          <p:nvPr/>
        </p:nvSpPr>
        <p:spPr>
          <a:xfrm>
            <a:off x="135098" y="172470"/>
            <a:ext cx="3007042" cy="369332"/>
          </a:xfrm>
          <a:prstGeom prst="rect">
            <a:avLst/>
          </a:prstGeom>
          <a:noFill/>
        </p:spPr>
        <p:txBody>
          <a:bodyPr wrap="none" rtlCol="0">
            <a:spAutoFit/>
          </a:bodyPr>
          <a:lstStyle>
            <a:defPPr>
              <a:defRPr lang="es-ES"/>
            </a:defPPr>
            <a:lvl1pPr>
              <a:defRPr sz="2400" b="1"/>
            </a:lvl1pPr>
          </a:lstStyle>
          <a:p>
            <a:r>
              <a:rPr lang="es-ES" sz="1800" dirty="0"/>
              <a:t>ESTRATEGIAS AGRONÓMICAS</a:t>
            </a:r>
            <a:endParaRPr lang="es-ES" sz="1800" baseline="30000" dirty="0"/>
          </a:p>
        </p:txBody>
      </p:sp>
      <p:sp>
        <p:nvSpPr>
          <p:cNvPr id="4" name="Rectángulo 3">
            <a:extLst>
              <a:ext uri="{FF2B5EF4-FFF2-40B4-BE49-F238E27FC236}">
                <a16:creationId xmlns:a16="http://schemas.microsoft.com/office/drawing/2014/main" id="{AE4FF10D-661E-414A-B717-1C06E3F6FF40}"/>
              </a:ext>
            </a:extLst>
          </p:cNvPr>
          <p:cNvSpPr/>
          <p:nvPr/>
        </p:nvSpPr>
        <p:spPr>
          <a:xfrm>
            <a:off x="4083177" y="111917"/>
            <a:ext cx="4626791" cy="523220"/>
          </a:xfrm>
          <a:prstGeom prst="rect">
            <a:avLst/>
          </a:prstGeom>
        </p:spPr>
        <p:txBody>
          <a:bodyPr wrap="square">
            <a:spAutoFit/>
          </a:bodyPr>
          <a:lstStyle/>
          <a:p>
            <a:pPr algn="ctr"/>
            <a:r>
              <a:rPr lang="es-ES" sz="2800" b="1" dirty="0"/>
              <a:t>ACOLCHADOS DEL SUELO</a:t>
            </a:r>
          </a:p>
        </p:txBody>
      </p:sp>
      <p:sp>
        <p:nvSpPr>
          <p:cNvPr id="3" name="CuadroTexto 2">
            <a:extLst>
              <a:ext uri="{FF2B5EF4-FFF2-40B4-BE49-F238E27FC236}">
                <a16:creationId xmlns:a16="http://schemas.microsoft.com/office/drawing/2014/main" id="{C8F437D2-62D3-4F60-B6BE-4A1DF11C04B7}"/>
              </a:ext>
            </a:extLst>
          </p:cNvPr>
          <p:cNvSpPr txBox="1"/>
          <p:nvPr/>
        </p:nvSpPr>
        <p:spPr>
          <a:xfrm>
            <a:off x="1101305" y="4404773"/>
            <a:ext cx="7068602" cy="369332"/>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none" rtlCol="0">
            <a:spAutoFit/>
          </a:bodyPr>
          <a:lstStyle/>
          <a:p>
            <a:r>
              <a:rPr lang="es-ES" b="1" dirty="0"/>
              <a:t>LA MALLA GEOTÉXTIL PERMITE EL INTERCAMBIO DE GASES EN EL SUELO</a:t>
            </a:r>
          </a:p>
        </p:txBody>
      </p:sp>
    </p:spTree>
    <p:extLst>
      <p:ext uri="{BB962C8B-B14F-4D97-AF65-F5344CB8AC3E}">
        <p14:creationId xmlns:p14="http://schemas.microsoft.com/office/powerpoint/2010/main" val="17695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DC4297-B19A-4484-931B-E286B2D765BA}"/>
              </a:ext>
            </a:extLst>
          </p:cNvPr>
          <p:cNvSpPr txBox="1"/>
          <p:nvPr/>
        </p:nvSpPr>
        <p:spPr>
          <a:xfrm>
            <a:off x="800100" y="903775"/>
            <a:ext cx="7670800" cy="2954655"/>
          </a:xfrm>
          <a:prstGeom prst="rect">
            <a:avLst/>
          </a:prstGeom>
          <a:noFill/>
        </p:spPr>
        <p:txBody>
          <a:bodyPr wrap="square" rtlCol="0">
            <a:spAutoFit/>
          </a:bodyPr>
          <a:lstStyle/>
          <a:p>
            <a:pPr algn="just"/>
            <a:r>
              <a:rPr lang="es-ES" sz="2400" b="1" dirty="0">
                <a:solidFill>
                  <a:srgbClr val="002060"/>
                </a:solidFill>
              </a:rPr>
              <a:t>LAS AGUAS NO CONVENCIONALES (Regenerada y AMD)…</a:t>
            </a:r>
          </a:p>
          <a:p>
            <a:pPr algn="just"/>
            <a:endParaRPr lang="es-ES" dirty="0"/>
          </a:p>
          <a:p>
            <a:pPr marL="285750" indent="-285750" algn="just">
              <a:buFont typeface="Arial" panose="020B0604020202020204" pitchFamily="34" charset="0"/>
              <a:buChar char="•"/>
            </a:pPr>
            <a:r>
              <a:rPr lang="es-ES" dirty="0"/>
              <a:t>SON UNA ALTERNATIVA CADA VEZ MÁS IMPORTANTE PARA TRATAR DE RESOLVER LOS PROBLEMAS DE AGUA EN LA C.V.</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dirty="0"/>
              <a:t>SIEMPRE QUE SEA POSIBLE</a:t>
            </a:r>
            <a:r>
              <a:rPr lang="es-ES" dirty="0"/>
              <a:t>, UTILIZARLAS JUNTO CON OTRAS FUENTES DE MEJOR CALIDAD PARA:</a:t>
            </a:r>
          </a:p>
          <a:p>
            <a:pPr marL="1200150" lvl="2" indent="-285750" algn="just">
              <a:buFont typeface="Courier New" panose="02070309020205020404" pitchFamily="49" charset="0"/>
              <a:buChar char="o"/>
            </a:pPr>
            <a:r>
              <a:rPr lang="es-ES" dirty="0"/>
              <a:t>Aumentar el volumen total de agua disponible</a:t>
            </a:r>
          </a:p>
          <a:p>
            <a:pPr marL="1200150" lvl="2" indent="-285750" algn="just">
              <a:buFont typeface="Courier New" panose="02070309020205020404" pitchFamily="49" charset="0"/>
              <a:buChar char="o"/>
            </a:pPr>
            <a:r>
              <a:rPr lang="es-ES" dirty="0"/>
              <a:t>Corregir algunos problemas que presenten</a:t>
            </a:r>
          </a:p>
          <a:p>
            <a:pPr marL="285750" indent="-285750" algn="just">
              <a:buFont typeface="Arial" panose="020B0604020202020204" pitchFamily="34" charset="0"/>
              <a:buChar char="•"/>
            </a:pPr>
            <a:endParaRPr lang="es-ES" dirty="0"/>
          </a:p>
        </p:txBody>
      </p:sp>
      <p:sp>
        <p:nvSpPr>
          <p:cNvPr id="4" name="Rectángulo 3">
            <a:extLst>
              <a:ext uri="{FF2B5EF4-FFF2-40B4-BE49-F238E27FC236}">
                <a16:creationId xmlns:a16="http://schemas.microsoft.com/office/drawing/2014/main" id="{A65B2233-8732-4EF2-B7ED-EC91DCCFDD85}"/>
              </a:ext>
            </a:extLst>
          </p:cNvPr>
          <p:cNvSpPr/>
          <p:nvPr/>
        </p:nvSpPr>
        <p:spPr>
          <a:xfrm>
            <a:off x="0" y="0"/>
            <a:ext cx="9144000" cy="79744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F3CF362-CCD8-48B2-BC88-C2241664EE42}"/>
              </a:ext>
            </a:extLst>
          </p:cNvPr>
          <p:cNvSpPr txBox="1"/>
          <p:nvPr/>
        </p:nvSpPr>
        <p:spPr>
          <a:xfrm>
            <a:off x="891766" y="106333"/>
            <a:ext cx="7360467" cy="584775"/>
          </a:xfrm>
          <a:prstGeom prst="rect">
            <a:avLst/>
          </a:prstGeom>
          <a:noFill/>
        </p:spPr>
        <p:txBody>
          <a:bodyPr wrap="square" rtlCol="0">
            <a:spAutoFit/>
          </a:bodyPr>
          <a:lstStyle/>
          <a:p>
            <a:pPr algn="ctr"/>
            <a:r>
              <a:rPr lang="es-ES" sz="3200" b="1" dirty="0"/>
              <a:t>ALGUNAS IDEAS PARA LLEVAR A CASA</a:t>
            </a:r>
          </a:p>
        </p:txBody>
      </p:sp>
      <p:sp>
        <p:nvSpPr>
          <p:cNvPr id="5" name="Rectángulo 4">
            <a:extLst>
              <a:ext uri="{FF2B5EF4-FFF2-40B4-BE49-F238E27FC236}">
                <a16:creationId xmlns:a16="http://schemas.microsoft.com/office/drawing/2014/main" id="{94AF7EA9-7EC5-4653-8C13-CDB46645EBE7}"/>
              </a:ext>
            </a:extLst>
          </p:cNvPr>
          <p:cNvSpPr/>
          <p:nvPr/>
        </p:nvSpPr>
        <p:spPr>
          <a:xfrm>
            <a:off x="800100" y="3737401"/>
            <a:ext cx="7670800" cy="2677656"/>
          </a:xfrm>
          <a:prstGeom prst="rect">
            <a:avLst/>
          </a:prstGeom>
        </p:spPr>
        <p:txBody>
          <a:bodyPr wrap="square">
            <a:spAutoFit/>
          </a:bodyPr>
          <a:lstStyle/>
          <a:p>
            <a:r>
              <a:rPr lang="es-ES" sz="2400" b="1" dirty="0">
                <a:solidFill>
                  <a:schemeClr val="accent6">
                    <a:lumMod val="50000"/>
                  </a:schemeClr>
                </a:solidFill>
              </a:rPr>
              <a:t>COMO ÚNICA FUENTE DE AGUA PARA EL RIEGO…</a:t>
            </a:r>
          </a:p>
          <a:p>
            <a:endParaRPr lang="es-ES" b="1" u="sng" dirty="0"/>
          </a:p>
          <a:p>
            <a:pPr marL="285750" indent="-285750" algn="just">
              <a:buFont typeface="Arial" panose="020B0604020202020204" pitchFamily="34" charset="0"/>
              <a:buChar char="•"/>
            </a:pPr>
            <a:r>
              <a:rPr lang="es-ES" dirty="0"/>
              <a:t>LAS </a:t>
            </a:r>
            <a:r>
              <a:rPr lang="es-ES" b="1" dirty="0"/>
              <a:t>AGUAS NO CONVENCIONALES </a:t>
            </a:r>
            <a:r>
              <a:rPr lang="es-ES" dirty="0"/>
              <a:t>POSEEN UNA COMPOSICIÓN DIFERENTE Y POR ELLO DEBEN SE MANEJADAS DE FORMA DISTINTA</a:t>
            </a:r>
          </a:p>
          <a:p>
            <a:pPr marL="285750" indent="-285750">
              <a:buFont typeface="Arial" panose="020B0604020202020204" pitchFamily="34" charset="0"/>
              <a:buChar char="•"/>
            </a:pPr>
            <a:endParaRPr lang="es-ES" dirty="0"/>
          </a:p>
          <a:p>
            <a:pPr marL="285750" indent="-285750" algn="just">
              <a:buFont typeface="Arial" panose="020B0604020202020204" pitchFamily="34" charset="0"/>
              <a:buChar char="•"/>
            </a:pPr>
            <a:r>
              <a:rPr lang="es-ES" dirty="0"/>
              <a:t>REALIZAR CONTROLES DE CALIDAD DEL AGUA FRECUENTES PARA PODER ACTUAR CON RAPIDEZ.</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UTILIZAR MATERIAL VEGETAL TOLERANTE A SALINIDAD Y/O BORO</a:t>
            </a:r>
          </a:p>
        </p:txBody>
      </p:sp>
    </p:spTree>
    <p:extLst>
      <p:ext uri="{BB962C8B-B14F-4D97-AF65-F5344CB8AC3E}">
        <p14:creationId xmlns:p14="http://schemas.microsoft.com/office/powerpoint/2010/main" val="19718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B9CB16E7-71AF-45CB-BC85-67D80E6C4F82}"/>
              </a:ext>
            </a:extLst>
          </p:cNvPr>
          <p:cNvSpPr/>
          <p:nvPr/>
        </p:nvSpPr>
        <p:spPr>
          <a:xfrm>
            <a:off x="0" y="0"/>
            <a:ext cx="9144000" cy="79744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D426DD4E-125C-458A-9BEF-166A5091E5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93" t="18484" r="12247" b="24409"/>
          <a:stretch/>
        </p:blipFill>
        <p:spPr>
          <a:xfrm>
            <a:off x="1221594" y="5760554"/>
            <a:ext cx="1402492" cy="787972"/>
          </a:xfrm>
          <a:prstGeom prst="rect">
            <a:avLst/>
          </a:prstGeom>
        </p:spPr>
      </p:pic>
      <p:pic>
        <p:nvPicPr>
          <p:cNvPr id="4" name="Picture 2" descr="Resultado de imagen de imida&quot;">
            <a:extLst>
              <a:ext uri="{FF2B5EF4-FFF2-40B4-BE49-F238E27FC236}">
                <a16:creationId xmlns:a16="http://schemas.microsoft.com/office/drawing/2014/main" id="{D91312AA-7864-4237-AEE4-AEE2E031DF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447" b="14222"/>
          <a:stretch/>
        </p:blipFill>
        <p:spPr bwMode="auto">
          <a:xfrm>
            <a:off x="5541043" y="2519011"/>
            <a:ext cx="2731325" cy="1319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SIC">
            <a:extLst>
              <a:ext uri="{FF2B5EF4-FFF2-40B4-BE49-F238E27FC236}">
                <a16:creationId xmlns:a16="http://schemas.microsoft.com/office/drawing/2014/main" id="{139A25B2-CD73-4CF0-8A26-E47690D45A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5624"/>
          <a:stretch/>
        </p:blipFill>
        <p:spPr bwMode="auto">
          <a:xfrm>
            <a:off x="2728615" y="5826124"/>
            <a:ext cx="1841529" cy="7071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UPCT&quot;">
            <a:extLst>
              <a:ext uri="{FF2B5EF4-FFF2-40B4-BE49-F238E27FC236}">
                <a16:creationId xmlns:a16="http://schemas.microsoft.com/office/drawing/2014/main" id="{D22D2E66-2181-4011-9F9B-A78201E457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1801" y="4481601"/>
            <a:ext cx="3289810" cy="112401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37D21A6-3D5D-40DC-A374-C6AE612592AF}"/>
              </a:ext>
            </a:extLst>
          </p:cNvPr>
          <p:cNvSpPr txBox="1"/>
          <p:nvPr/>
        </p:nvSpPr>
        <p:spPr>
          <a:xfrm>
            <a:off x="889910" y="0"/>
            <a:ext cx="7360467" cy="769441"/>
          </a:xfrm>
          <a:prstGeom prst="rect">
            <a:avLst/>
          </a:prstGeom>
          <a:noFill/>
        </p:spPr>
        <p:txBody>
          <a:bodyPr wrap="square" rtlCol="0">
            <a:spAutoFit/>
          </a:bodyPr>
          <a:lstStyle/>
          <a:p>
            <a:pPr algn="ctr"/>
            <a:r>
              <a:rPr lang="es-ES" sz="4400" b="1" dirty="0"/>
              <a:t>AGRADECIMIENTOS</a:t>
            </a:r>
          </a:p>
        </p:txBody>
      </p:sp>
      <p:sp>
        <p:nvSpPr>
          <p:cNvPr id="6" name="CuadroTexto 5">
            <a:extLst>
              <a:ext uri="{FF2B5EF4-FFF2-40B4-BE49-F238E27FC236}">
                <a16:creationId xmlns:a16="http://schemas.microsoft.com/office/drawing/2014/main" id="{A28D8B2B-F621-4469-854E-DDD859554193}"/>
              </a:ext>
            </a:extLst>
          </p:cNvPr>
          <p:cNvSpPr txBox="1"/>
          <p:nvPr/>
        </p:nvSpPr>
        <p:spPr>
          <a:xfrm>
            <a:off x="5204861" y="1667190"/>
            <a:ext cx="3346750" cy="584775"/>
          </a:xfrm>
          <a:prstGeom prst="rect">
            <a:avLst/>
          </a:prstGeom>
          <a:noFill/>
        </p:spPr>
        <p:txBody>
          <a:bodyPr wrap="none" rtlCol="0">
            <a:spAutoFit/>
          </a:bodyPr>
          <a:lstStyle/>
          <a:p>
            <a:r>
              <a:rPr lang="es-ES" sz="3200" b="1" dirty="0"/>
              <a:t>COLABORACIONES</a:t>
            </a:r>
          </a:p>
        </p:txBody>
      </p:sp>
      <p:sp>
        <p:nvSpPr>
          <p:cNvPr id="10" name="CuadroTexto 9">
            <a:extLst>
              <a:ext uri="{FF2B5EF4-FFF2-40B4-BE49-F238E27FC236}">
                <a16:creationId xmlns:a16="http://schemas.microsoft.com/office/drawing/2014/main" id="{7E5EF3E3-742D-4782-9A6D-162EED86E544}"/>
              </a:ext>
            </a:extLst>
          </p:cNvPr>
          <p:cNvSpPr txBox="1"/>
          <p:nvPr/>
        </p:nvSpPr>
        <p:spPr>
          <a:xfrm>
            <a:off x="592389" y="3380284"/>
            <a:ext cx="4272452" cy="1200329"/>
          </a:xfrm>
          <a:prstGeom prst="rect">
            <a:avLst/>
          </a:prstGeom>
          <a:noFill/>
        </p:spPr>
        <p:txBody>
          <a:bodyPr wrap="none" rtlCol="0">
            <a:spAutoFit/>
          </a:bodyPr>
          <a:lstStyle/>
          <a:p>
            <a:pPr algn="ctr"/>
            <a:r>
              <a:rPr lang="es-ES" b="1" dirty="0">
                <a:solidFill>
                  <a:schemeClr val="accent5">
                    <a:lumMod val="50000"/>
                  </a:schemeClr>
                </a:solidFill>
              </a:rPr>
              <a:t>STR - SERVICIO DE TECNOLOGÍA DEL RIEGO</a:t>
            </a:r>
          </a:p>
          <a:p>
            <a:pPr algn="ctr"/>
            <a:r>
              <a:rPr lang="es-ES" dirty="0"/>
              <a:t>Luís Bonet</a:t>
            </a:r>
          </a:p>
          <a:p>
            <a:pPr algn="ctr"/>
            <a:r>
              <a:rPr lang="es-ES" dirty="0"/>
              <a:t>Eduardo Badal</a:t>
            </a:r>
          </a:p>
          <a:p>
            <a:pPr algn="ctr"/>
            <a:r>
              <a:rPr lang="es-ES" dirty="0"/>
              <a:t>Amparo Martínez</a:t>
            </a:r>
          </a:p>
        </p:txBody>
      </p:sp>
      <p:sp>
        <p:nvSpPr>
          <p:cNvPr id="12" name="CuadroTexto 11">
            <a:extLst>
              <a:ext uri="{FF2B5EF4-FFF2-40B4-BE49-F238E27FC236}">
                <a16:creationId xmlns:a16="http://schemas.microsoft.com/office/drawing/2014/main" id="{F570D384-4EAA-4354-BDD8-1E192A8314F3}"/>
              </a:ext>
            </a:extLst>
          </p:cNvPr>
          <p:cNvSpPr txBox="1"/>
          <p:nvPr/>
        </p:nvSpPr>
        <p:spPr>
          <a:xfrm>
            <a:off x="709253" y="4819247"/>
            <a:ext cx="3835537" cy="923330"/>
          </a:xfrm>
          <a:prstGeom prst="rect">
            <a:avLst/>
          </a:prstGeom>
          <a:noFill/>
        </p:spPr>
        <p:txBody>
          <a:bodyPr wrap="none" rtlCol="0">
            <a:spAutoFit/>
          </a:bodyPr>
          <a:lstStyle/>
          <a:p>
            <a:pPr algn="ctr"/>
            <a:r>
              <a:rPr lang="es-ES" b="1" dirty="0">
                <a:solidFill>
                  <a:schemeClr val="accent4">
                    <a:lumMod val="50000"/>
                  </a:schemeClr>
                </a:solidFill>
              </a:rPr>
              <a:t>UNIDAD ASOCIADA – CSIC-IVIA</a:t>
            </a:r>
          </a:p>
          <a:p>
            <a:pPr algn="ctr"/>
            <a:r>
              <a:rPr lang="es-ES" dirty="0"/>
              <a:t>“Riego en la Agricultura Mediterránea”</a:t>
            </a:r>
          </a:p>
          <a:p>
            <a:pPr algn="ctr"/>
            <a:r>
              <a:rPr lang="es-ES" dirty="0"/>
              <a:t>Dr. Diego </a:t>
            </a:r>
            <a:r>
              <a:rPr lang="es-ES" dirty="0" err="1"/>
              <a:t>Intrigliolo</a:t>
            </a:r>
            <a:endParaRPr lang="es-ES" dirty="0"/>
          </a:p>
        </p:txBody>
      </p:sp>
      <p:grpSp>
        <p:nvGrpSpPr>
          <p:cNvPr id="2" name="Grupo 1">
            <a:extLst>
              <a:ext uri="{FF2B5EF4-FFF2-40B4-BE49-F238E27FC236}">
                <a16:creationId xmlns:a16="http://schemas.microsoft.com/office/drawing/2014/main" id="{D6751B9C-5DA2-401C-86A4-85612D81728B}"/>
              </a:ext>
            </a:extLst>
          </p:cNvPr>
          <p:cNvGrpSpPr/>
          <p:nvPr/>
        </p:nvGrpSpPr>
        <p:grpSpPr>
          <a:xfrm>
            <a:off x="520549" y="1089562"/>
            <a:ext cx="4212948" cy="2054956"/>
            <a:chOff x="520549" y="1310942"/>
            <a:chExt cx="4212948" cy="2054956"/>
          </a:xfrm>
        </p:grpSpPr>
        <p:sp>
          <p:nvSpPr>
            <p:cNvPr id="8" name="CuadroTexto 7">
              <a:extLst>
                <a:ext uri="{FF2B5EF4-FFF2-40B4-BE49-F238E27FC236}">
                  <a16:creationId xmlns:a16="http://schemas.microsoft.com/office/drawing/2014/main" id="{9D4FDC2D-80DA-4072-8781-935146DFA9AE}"/>
                </a:ext>
              </a:extLst>
            </p:cNvPr>
            <p:cNvSpPr txBox="1"/>
            <p:nvPr/>
          </p:nvSpPr>
          <p:spPr>
            <a:xfrm>
              <a:off x="520549" y="1310942"/>
              <a:ext cx="4212948" cy="523220"/>
            </a:xfrm>
            <a:prstGeom prst="rect">
              <a:avLst/>
            </a:prstGeom>
            <a:noFill/>
          </p:spPr>
          <p:txBody>
            <a:bodyPr wrap="none" rtlCol="0">
              <a:spAutoFit/>
            </a:bodyPr>
            <a:lstStyle/>
            <a:p>
              <a:r>
                <a:rPr lang="es-ES" sz="2800" b="1" dirty="0"/>
                <a:t>GRUPO DE INVESTIGACIÓN</a:t>
              </a:r>
            </a:p>
          </p:txBody>
        </p:sp>
        <p:sp>
          <p:nvSpPr>
            <p:cNvPr id="11" name="CuadroTexto 10">
              <a:extLst>
                <a:ext uri="{FF2B5EF4-FFF2-40B4-BE49-F238E27FC236}">
                  <a16:creationId xmlns:a16="http://schemas.microsoft.com/office/drawing/2014/main" id="{C9B3F5B4-EC24-40DB-833D-CA9A855DEAD4}"/>
                </a:ext>
              </a:extLst>
            </p:cNvPr>
            <p:cNvSpPr txBox="1"/>
            <p:nvPr/>
          </p:nvSpPr>
          <p:spPr>
            <a:xfrm>
              <a:off x="886065" y="1888570"/>
              <a:ext cx="3481914" cy="1477328"/>
            </a:xfrm>
            <a:prstGeom prst="rect">
              <a:avLst/>
            </a:prstGeom>
            <a:noFill/>
          </p:spPr>
          <p:txBody>
            <a:bodyPr wrap="none" rtlCol="0">
              <a:spAutoFit/>
            </a:bodyPr>
            <a:lstStyle/>
            <a:p>
              <a:pPr algn="ctr"/>
              <a:r>
                <a:rPr lang="es-ES" b="1" dirty="0">
                  <a:solidFill>
                    <a:schemeClr val="accent6">
                      <a:lumMod val="50000"/>
                    </a:schemeClr>
                  </a:solidFill>
                </a:rPr>
                <a:t>CDAS – AGRICULTURA SOSTENIBLE</a:t>
              </a:r>
            </a:p>
            <a:p>
              <a:pPr algn="ctr"/>
              <a:r>
                <a:rPr lang="es-ES" dirty="0"/>
                <a:t>Dr. José M. de Paz</a:t>
              </a:r>
            </a:p>
            <a:p>
              <a:pPr algn="ctr"/>
              <a:r>
                <a:rPr lang="es-ES" dirty="0"/>
                <a:t>Dr. Fernando Visconti</a:t>
              </a:r>
            </a:p>
            <a:p>
              <a:pPr algn="ctr"/>
              <a:r>
                <a:rPr lang="es-ES" dirty="0"/>
                <a:t>Dra. Ana Quiñones</a:t>
              </a:r>
            </a:p>
            <a:p>
              <a:pPr algn="ctr"/>
              <a:r>
                <a:rPr lang="es-ES" dirty="0"/>
                <a:t>Dr. Rodolfo Canet</a:t>
              </a:r>
            </a:p>
          </p:txBody>
        </p:sp>
      </p:grpSp>
    </p:spTree>
    <p:extLst>
      <p:ext uri="{BB962C8B-B14F-4D97-AF65-F5344CB8AC3E}">
        <p14:creationId xmlns:p14="http://schemas.microsoft.com/office/powerpoint/2010/main" val="1702405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200" name="Rectangle 8">
            <a:extLst>
              <a:ext uri="{FF2B5EF4-FFF2-40B4-BE49-F238E27FC236}">
                <a16:creationId xmlns:a16="http://schemas.microsoft.com/office/drawing/2014/main" id="{A023E6B9-D7F3-4435-B625-7EEC819B008E}"/>
              </a:ext>
            </a:extLst>
          </p:cNvPr>
          <p:cNvSpPr>
            <a:spLocks noGrp="1" noChangeArrowheads="1"/>
          </p:cNvSpPr>
          <p:nvPr>
            <p:ph type="ctrTitle"/>
          </p:nvPr>
        </p:nvSpPr>
        <p:spPr>
          <a:xfrm>
            <a:off x="935596" y="3093038"/>
            <a:ext cx="7272808" cy="1143000"/>
          </a:xfrm>
          <a:solidFill>
            <a:schemeClr val="bg1">
              <a:alpha val="50195"/>
            </a:schemeClr>
          </a:solidFill>
        </p:spPr>
        <p:txBody>
          <a:bodyPr anchor="ctr">
            <a:normAutofit fontScale="90000"/>
          </a:bodyPr>
          <a:lstStyle/>
          <a:p>
            <a:pPr eaLnBrk="1" hangingPunct="1">
              <a:defRPr/>
            </a:pPr>
            <a:r>
              <a:rPr lang="es-ES" altLang="es-ES" sz="5400" b="1" dirty="0">
                <a:solidFill>
                  <a:schemeClr val="accent6">
                    <a:lumMod val="75000"/>
                  </a:schemeClr>
                </a:solidFill>
                <a:effectLst>
                  <a:outerShdw blurRad="38100" dist="38100" dir="2700000" algn="tl">
                    <a:srgbClr val="C0C0C0"/>
                  </a:outerShdw>
                </a:effectLst>
              </a:rPr>
              <a:t>¡Muchas gracias!</a:t>
            </a:r>
            <a:br>
              <a:rPr lang="es-ES" altLang="es-ES" sz="5400" b="1" dirty="0">
                <a:solidFill>
                  <a:srgbClr val="FFC000"/>
                </a:solidFill>
                <a:effectLst>
                  <a:outerShdw blurRad="38100" dist="38100" dir="2700000" algn="tl">
                    <a:srgbClr val="C0C0C0"/>
                  </a:outerShdw>
                </a:effectLst>
              </a:rPr>
            </a:br>
            <a:br>
              <a:rPr lang="es-ES" altLang="es-ES" sz="5400" b="1" dirty="0">
                <a:solidFill>
                  <a:srgbClr val="FFC000"/>
                </a:solidFill>
                <a:effectLst>
                  <a:outerShdw blurRad="38100" dist="38100" dir="2700000" algn="tl">
                    <a:srgbClr val="C0C0C0"/>
                  </a:outerShdw>
                </a:effectLst>
              </a:rPr>
            </a:br>
            <a:r>
              <a:rPr lang="es-ES" altLang="es-ES" sz="2800" b="1" dirty="0">
                <a:solidFill>
                  <a:schemeClr val="bg1">
                    <a:lumMod val="50000"/>
                  </a:schemeClr>
                </a:solidFill>
                <a:effectLst>
                  <a:outerShdw blurRad="38100" dist="38100" dir="2700000" algn="tl">
                    <a:srgbClr val="C0C0C0"/>
                  </a:outerShdw>
                </a:effectLst>
              </a:rPr>
              <a:t>perez_juaperb</a:t>
            </a:r>
            <a:r>
              <a:rPr lang="es-ES" altLang="es-ES" sz="2800" b="1" dirty="0">
                <a:solidFill>
                  <a:schemeClr val="bg1">
                    <a:lumMod val="50000"/>
                  </a:schemeClr>
                </a:solidFill>
              </a:rPr>
              <a:t>@gva.es</a:t>
            </a:r>
            <a:endParaRPr lang="es-ES" altLang="es-ES" sz="4000" i="1" dirty="0">
              <a:solidFill>
                <a:schemeClr val="bg1">
                  <a:lumMod val="50000"/>
                </a:schemeClr>
              </a:solidFill>
            </a:endParaRPr>
          </a:p>
        </p:txBody>
      </p:sp>
      <p:pic>
        <p:nvPicPr>
          <p:cNvPr id="3076" name="1 Imagen">
            <a:extLst>
              <a:ext uri="{FF2B5EF4-FFF2-40B4-BE49-F238E27FC236}">
                <a16:creationId xmlns:a16="http://schemas.microsoft.com/office/drawing/2014/main" id="{C3C8EDFA-7F08-4EAB-A64A-97AD004CB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38200"/>
            <a:ext cx="45275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a:extLst>
              <a:ext uri="{FF2B5EF4-FFF2-40B4-BE49-F238E27FC236}">
                <a16:creationId xmlns:a16="http://schemas.microsoft.com/office/drawing/2014/main" id="{E96B670A-A96D-4813-90FC-4DEB5C82BC3A}"/>
              </a:ext>
            </a:extLst>
          </p:cNvPr>
          <p:cNvSpPr>
            <a:spLocks noChangeArrowheads="1"/>
          </p:cNvSpPr>
          <p:nvPr/>
        </p:nvSpPr>
        <p:spPr bwMode="auto">
          <a:xfrm>
            <a:off x="6629400" y="6019800"/>
            <a:ext cx="2514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A5C00"/>
              </a:buClr>
              <a:buFont typeface="Wingdings" panose="05000000000000000000" pitchFamily="2" charset="2"/>
              <a:buChar char="q"/>
              <a:defRPr sz="2400">
                <a:solidFill>
                  <a:schemeClr val="tx1"/>
                </a:solidFill>
                <a:latin typeface="Verdana" panose="020B0604030504040204" pitchFamily="34" charset="0"/>
              </a:defRPr>
            </a:lvl1pPr>
            <a:lvl2pPr marL="742950" indent="-285750">
              <a:spcBef>
                <a:spcPct val="20000"/>
              </a:spcBef>
              <a:buClr>
                <a:srgbClr val="FA5C00"/>
              </a:buClr>
              <a:buFont typeface="Wingdings" panose="05000000000000000000" pitchFamily="2" charset="2"/>
              <a:buChar char="î"/>
              <a:defRPr sz="2000">
                <a:solidFill>
                  <a:schemeClr val="tx1"/>
                </a:solidFill>
                <a:latin typeface="Verdana" panose="020B0604030504040204" pitchFamily="34" charset="0"/>
              </a:defRPr>
            </a:lvl2pPr>
            <a:lvl3pPr marL="1143000" indent="-228600">
              <a:spcBef>
                <a:spcPct val="20000"/>
              </a:spcBef>
              <a:buClr>
                <a:srgbClr val="FA5C00"/>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rgbClr val="FA5C00"/>
              </a:buClr>
              <a:buChar char="–"/>
              <a:defRPr sz="1600">
                <a:solidFill>
                  <a:schemeClr val="tx1"/>
                </a:solidFill>
                <a:latin typeface="Verdana" panose="020B0604030504040204" pitchFamily="34" charset="0"/>
              </a:defRPr>
            </a:lvl4pPr>
            <a:lvl5pPr marL="2057400" indent="-228600">
              <a:spcBef>
                <a:spcPct val="20000"/>
              </a:spcBef>
              <a:buClr>
                <a:srgbClr val="FA5C00"/>
              </a:buClr>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A5C00"/>
              </a:buClr>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A5C00"/>
              </a:buClr>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A5C00"/>
              </a:buClr>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A5C00"/>
              </a:buClr>
              <a:buChar char="»"/>
              <a:defRPr sz="1400">
                <a:solidFill>
                  <a:schemeClr val="tx1"/>
                </a:solidFill>
                <a:latin typeface="Verdana" panose="020B0604030504040204" pitchFamily="34" charset="0"/>
              </a:defRPr>
            </a:lvl9pPr>
          </a:lstStyle>
          <a:p>
            <a:pPr eaLnBrk="1" hangingPunct="1">
              <a:spcBef>
                <a:spcPct val="0"/>
              </a:spcBef>
              <a:buClrTx/>
              <a:buFontTx/>
              <a:buNone/>
            </a:pPr>
            <a:endParaRPr lang="es-ES" altLang="es-ES">
              <a:latin typeface="Times New Roman" panose="02020603050405020304" pitchFamily="18" charset="0"/>
            </a:endParaRPr>
          </a:p>
        </p:txBody>
      </p:sp>
      <p:sp>
        <p:nvSpPr>
          <p:cNvPr id="3075" name="Rectangle 3">
            <a:extLst>
              <a:ext uri="{FF2B5EF4-FFF2-40B4-BE49-F238E27FC236}">
                <a16:creationId xmlns:a16="http://schemas.microsoft.com/office/drawing/2014/main" id="{415BCE14-5E74-46A7-9B45-EDEE7B772DA6}"/>
              </a:ext>
            </a:extLst>
          </p:cNvPr>
          <p:cNvSpPr>
            <a:spLocks noGrp="1" noChangeArrowheads="1"/>
          </p:cNvSpPr>
          <p:nvPr>
            <p:ph type="subTitle" idx="1"/>
          </p:nvPr>
        </p:nvSpPr>
        <p:spPr>
          <a:xfrm>
            <a:off x="3275856" y="5325534"/>
            <a:ext cx="5759743" cy="1388532"/>
          </a:xfrm>
        </p:spPr>
        <p:txBody>
          <a:bodyPr>
            <a:normAutofit/>
          </a:bodyPr>
          <a:lstStyle/>
          <a:p>
            <a:pPr eaLnBrk="1" hangingPunct="1">
              <a:buClrTx/>
              <a:buFontTx/>
              <a:buNone/>
            </a:pPr>
            <a:r>
              <a:rPr lang="es-ES" altLang="es-ES" sz="1800" b="1" dirty="0">
                <a:cs typeface="Arial" panose="020B0604020202020204" pitchFamily="34" charset="0"/>
              </a:rPr>
              <a:t>Centro para el Desarrollo de la Agricultura Sostenible</a:t>
            </a:r>
          </a:p>
          <a:p>
            <a:pPr eaLnBrk="1" hangingPunct="1">
              <a:buClrTx/>
            </a:pPr>
            <a:r>
              <a:rPr lang="es-ES" altLang="es-ES" sz="1800" dirty="0">
                <a:cs typeface="Arial" panose="020B0604020202020204" pitchFamily="34" charset="0"/>
              </a:rPr>
              <a:t>Juan Gabriel Pérez </a:t>
            </a:r>
            <a:r>
              <a:rPr lang="es-ES" altLang="es-ES" sz="1800" dirty="0" err="1">
                <a:cs typeface="Arial" panose="020B0604020202020204" pitchFamily="34" charset="0"/>
              </a:rPr>
              <a:t>Pérez</a:t>
            </a:r>
            <a:endParaRPr lang="es-ES" altLang="es-ES" sz="1800" b="1" dirty="0">
              <a:cs typeface="Arial" panose="020B0604020202020204" pitchFamily="34" charset="0"/>
            </a:endParaRPr>
          </a:p>
          <a:p>
            <a:pPr eaLnBrk="1" hangingPunct="1">
              <a:buClrTx/>
              <a:buFontTx/>
              <a:buNone/>
            </a:pPr>
            <a:endParaRPr lang="es-ES" altLang="es-ES" sz="1800" b="1" dirty="0">
              <a:cs typeface="Arial" panose="020B0604020202020204" pitchFamily="34" charset="0"/>
            </a:endParaRPr>
          </a:p>
        </p:txBody>
      </p:sp>
      <p:sp>
        <p:nvSpPr>
          <p:cNvPr id="6" name="Rectángulo 5">
            <a:extLst>
              <a:ext uri="{FF2B5EF4-FFF2-40B4-BE49-F238E27FC236}">
                <a16:creationId xmlns:a16="http://schemas.microsoft.com/office/drawing/2014/main" id="{0EDC0154-7305-426E-8E6D-24EB1B94560F}"/>
              </a:ext>
            </a:extLst>
          </p:cNvPr>
          <p:cNvSpPr/>
          <p:nvPr/>
        </p:nvSpPr>
        <p:spPr bwMode="auto">
          <a:xfrm>
            <a:off x="2903892" y="838199"/>
            <a:ext cx="3960440" cy="1063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pic>
        <p:nvPicPr>
          <p:cNvPr id="7" name="Imagen 6">
            <a:extLst>
              <a:ext uri="{FF2B5EF4-FFF2-40B4-BE49-F238E27FC236}">
                <a16:creationId xmlns:a16="http://schemas.microsoft.com/office/drawing/2014/main" id="{31B8A30B-F4D4-4AC1-91A8-0C7333E294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97" t="29537" r="23502" b="28933"/>
          <a:stretch/>
        </p:blipFill>
        <p:spPr>
          <a:xfrm>
            <a:off x="2767352" y="851365"/>
            <a:ext cx="4350998" cy="1063871"/>
          </a:xfrm>
          <a:prstGeom prst="rect">
            <a:avLst/>
          </a:prstGeom>
        </p:spPr>
      </p:pic>
      <p:pic>
        <p:nvPicPr>
          <p:cNvPr id="8" name="Picture 2" descr="IVIA">
            <a:extLst>
              <a:ext uri="{FF2B5EF4-FFF2-40B4-BE49-F238E27FC236}">
                <a16:creationId xmlns:a16="http://schemas.microsoft.com/office/drawing/2014/main" id="{03FBBFDC-48B2-41CD-8378-7A6DCBE71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805264"/>
            <a:ext cx="173355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121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714142" y="173041"/>
            <a:ext cx="7976799" cy="461665"/>
          </a:xfrm>
          <a:prstGeom prst="rect">
            <a:avLst/>
          </a:prstGeom>
          <a:noFill/>
        </p:spPr>
        <p:txBody>
          <a:bodyPr wrap="none" rtlCol="0">
            <a:spAutoFit/>
          </a:bodyPr>
          <a:lstStyle/>
          <a:p>
            <a:r>
              <a:rPr lang="es-ES" sz="2400" b="1" dirty="0"/>
              <a:t>PROBLEMÁTICA DEL AGUA EN LA AGRICULTURA VALENCIANA</a:t>
            </a:r>
          </a:p>
        </p:txBody>
      </p:sp>
      <p:pic>
        <p:nvPicPr>
          <p:cNvPr id="4" name="Imagen 3"/>
          <p:cNvPicPr>
            <a:picLocks noChangeAspect="1"/>
          </p:cNvPicPr>
          <p:nvPr/>
        </p:nvPicPr>
        <p:blipFill>
          <a:blip r:embed="rId3"/>
          <a:stretch>
            <a:fillRect/>
          </a:stretch>
        </p:blipFill>
        <p:spPr>
          <a:xfrm>
            <a:off x="137181" y="1336332"/>
            <a:ext cx="2691936" cy="4741235"/>
          </a:xfrm>
          <a:prstGeom prst="rect">
            <a:avLst/>
          </a:prstGeom>
        </p:spPr>
      </p:pic>
      <p:grpSp>
        <p:nvGrpSpPr>
          <p:cNvPr id="17" name="Grupo 16"/>
          <p:cNvGrpSpPr/>
          <p:nvPr/>
        </p:nvGrpSpPr>
        <p:grpSpPr>
          <a:xfrm>
            <a:off x="2982625" y="905671"/>
            <a:ext cx="5896154" cy="1330520"/>
            <a:chOff x="3230434" y="905671"/>
            <a:chExt cx="5241643" cy="1330520"/>
          </a:xfrm>
        </p:grpSpPr>
        <p:sp>
          <p:nvSpPr>
            <p:cNvPr id="6" name="CuadroTexto 5"/>
            <p:cNvSpPr txBox="1"/>
            <p:nvPr/>
          </p:nvSpPr>
          <p:spPr>
            <a:xfrm>
              <a:off x="4631141" y="905671"/>
              <a:ext cx="3085025" cy="523220"/>
            </a:xfrm>
            <a:prstGeom prst="rect">
              <a:avLst/>
            </a:prstGeom>
            <a:noFill/>
          </p:spPr>
          <p:txBody>
            <a:bodyPr wrap="none" rtlCol="0">
              <a:spAutoFit/>
            </a:bodyPr>
            <a:lstStyle/>
            <a:p>
              <a:r>
                <a:rPr lang="es-ES" sz="2800" b="1"/>
                <a:t>Climatología de la C.V.</a:t>
              </a:r>
            </a:p>
          </p:txBody>
        </p:sp>
        <p:sp>
          <p:nvSpPr>
            <p:cNvPr id="7" name="CuadroTexto 6"/>
            <p:cNvSpPr txBox="1"/>
            <p:nvPr/>
          </p:nvSpPr>
          <p:spPr>
            <a:xfrm>
              <a:off x="3230434" y="1405194"/>
              <a:ext cx="5241643"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a:t>Predomina el clima mediterráneo</a:t>
              </a:r>
            </a:p>
            <a:p>
              <a:pPr marL="285750" indent="-285750">
                <a:buFont typeface="Arial" panose="020B0604020202020204" pitchFamily="34" charset="0"/>
                <a:buChar char="•"/>
              </a:pPr>
              <a:r>
                <a:rPr lang="es-ES" sz="2400" dirty="0"/>
                <a:t>Patrón de lluvias escaso e irregular</a:t>
              </a:r>
            </a:p>
          </p:txBody>
        </p:sp>
      </p:grpSp>
      <p:grpSp>
        <p:nvGrpSpPr>
          <p:cNvPr id="14" name="Grupo 13"/>
          <p:cNvGrpSpPr/>
          <p:nvPr/>
        </p:nvGrpSpPr>
        <p:grpSpPr>
          <a:xfrm>
            <a:off x="109949" y="937490"/>
            <a:ext cx="2810193" cy="4511854"/>
            <a:chOff x="109949" y="937490"/>
            <a:chExt cx="2810193" cy="4511854"/>
          </a:xfrm>
        </p:grpSpPr>
        <p:sp>
          <p:nvSpPr>
            <p:cNvPr id="8" name="CuadroTexto 7"/>
            <p:cNvSpPr txBox="1"/>
            <p:nvPr/>
          </p:nvSpPr>
          <p:spPr>
            <a:xfrm>
              <a:off x="1749147" y="4082458"/>
              <a:ext cx="957313" cy="369332"/>
            </a:xfrm>
            <a:prstGeom prst="rect">
              <a:avLst/>
            </a:prstGeom>
            <a:noFill/>
          </p:spPr>
          <p:txBody>
            <a:bodyPr wrap="none" rtlCol="0">
              <a:spAutoFit/>
            </a:bodyPr>
            <a:lstStyle/>
            <a:p>
              <a:r>
                <a:rPr lang="es-ES"/>
                <a:t>800 mm</a:t>
              </a:r>
            </a:p>
          </p:txBody>
        </p:sp>
        <p:sp>
          <p:nvSpPr>
            <p:cNvPr id="10" name="CuadroTexto 9"/>
            <p:cNvSpPr txBox="1"/>
            <p:nvPr/>
          </p:nvSpPr>
          <p:spPr>
            <a:xfrm>
              <a:off x="1065051" y="5080012"/>
              <a:ext cx="1125629" cy="369332"/>
            </a:xfrm>
            <a:prstGeom prst="rect">
              <a:avLst/>
            </a:prstGeom>
            <a:noFill/>
          </p:spPr>
          <p:txBody>
            <a:bodyPr wrap="none" rtlCol="0">
              <a:spAutoFit/>
            </a:bodyPr>
            <a:lstStyle/>
            <a:p>
              <a:r>
                <a:rPr lang="es-ES"/>
                <a:t>&lt; 250 mm</a:t>
              </a:r>
            </a:p>
          </p:txBody>
        </p:sp>
        <p:sp>
          <p:nvSpPr>
            <p:cNvPr id="9" name="CuadroTexto 8"/>
            <p:cNvSpPr txBox="1"/>
            <p:nvPr/>
          </p:nvSpPr>
          <p:spPr>
            <a:xfrm>
              <a:off x="241877" y="1441839"/>
              <a:ext cx="1378904" cy="646331"/>
            </a:xfrm>
            <a:prstGeom prst="rect">
              <a:avLst/>
            </a:prstGeom>
            <a:noFill/>
          </p:spPr>
          <p:txBody>
            <a:bodyPr wrap="none" rtlCol="0">
              <a:spAutoFit/>
            </a:bodyPr>
            <a:lstStyle/>
            <a:p>
              <a:pPr algn="ctr"/>
              <a:r>
                <a:rPr lang="es-ES" b="1"/>
                <a:t>Media anual</a:t>
              </a:r>
            </a:p>
            <a:p>
              <a:pPr algn="ctr"/>
              <a:r>
                <a:rPr lang="es-ES"/>
                <a:t>450 mm</a:t>
              </a:r>
            </a:p>
          </p:txBody>
        </p:sp>
        <p:sp>
          <p:nvSpPr>
            <p:cNvPr id="11" name="CuadroTexto 10"/>
            <p:cNvSpPr txBox="1"/>
            <p:nvPr/>
          </p:nvSpPr>
          <p:spPr>
            <a:xfrm>
              <a:off x="109949" y="937490"/>
              <a:ext cx="2810193" cy="369332"/>
            </a:xfrm>
            <a:prstGeom prst="rect">
              <a:avLst/>
            </a:prstGeom>
            <a:noFill/>
          </p:spPr>
          <p:txBody>
            <a:bodyPr wrap="none" rtlCol="0">
              <a:spAutoFit/>
            </a:bodyPr>
            <a:lstStyle/>
            <a:p>
              <a:r>
                <a:rPr lang="es-ES" b="1"/>
                <a:t>Régimen de precipitaciones</a:t>
              </a:r>
            </a:p>
          </p:txBody>
        </p:sp>
      </p:grpSp>
      <p:grpSp>
        <p:nvGrpSpPr>
          <p:cNvPr id="18" name="Grupo 17"/>
          <p:cNvGrpSpPr/>
          <p:nvPr/>
        </p:nvGrpSpPr>
        <p:grpSpPr>
          <a:xfrm>
            <a:off x="2785064" y="2444342"/>
            <a:ext cx="6368407" cy="2040844"/>
            <a:chOff x="3061621" y="2444342"/>
            <a:chExt cx="5736961" cy="2040844"/>
          </a:xfrm>
        </p:grpSpPr>
        <p:sp>
          <p:nvSpPr>
            <p:cNvPr id="5" name="CuadroTexto 4"/>
            <p:cNvSpPr txBox="1"/>
            <p:nvPr/>
          </p:nvSpPr>
          <p:spPr>
            <a:xfrm>
              <a:off x="3061621" y="2444342"/>
              <a:ext cx="5736961" cy="461665"/>
            </a:xfrm>
            <a:prstGeom prst="rect">
              <a:avLst/>
            </a:prstGeom>
            <a:noFill/>
          </p:spPr>
          <p:txBody>
            <a:bodyPr wrap="none" rtlCol="0">
              <a:spAutoFit/>
            </a:bodyPr>
            <a:lstStyle/>
            <a:p>
              <a:r>
                <a:rPr lang="es-ES" sz="2400" b="1" dirty="0"/>
                <a:t>Últimos estudios </a:t>
              </a:r>
              <a:r>
                <a:rPr lang="es-ES" sz="2400" b="1" dirty="0">
                  <a:sym typeface="Wingdings" panose="05000000000000000000" pitchFamily="2" charset="2"/>
                </a:rPr>
                <a:t></a:t>
              </a:r>
              <a:r>
                <a:rPr lang="es-ES" sz="2400" b="1" dirty="0"/>
                <a:t> Efectos del cambio climático</a:t>
              </a:r>
            </a:p>
          </p:txBody>
        </p:sp>
        <p:sp>
          <p:nvSpPr>
            <p:cNvPr id="13" name="CuadroTexto 12"/>
            <p:cNvSpPr txBox="1"/>
            <p:nvPr/>
          </p:nvSpPr>
          <p:spPr>
            <a:xfrm>
              <a:off x="3225859" y="2915526"/>
              <a:ext cx="5325257" cy="1569660"/>
            </a:xfrm>
            <a:prstGeom prst="rect">
              <a:avLst/>
            </a:prstGeom>
            <a:noFill/>
          </p:spPr>
          <p:txBody>
            <a:bodyPr wrap="square" rtlCol="0">
              <a:spAutoFit/>
            </a:bodyPr>
            <a:lstStyle/>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 </a:t>
              </a:r>
              <a:r>
                <a:rPr lang="es-ES" sz="2400" dirty="0" err="1">
                  <a:latin typeface="Calibri" panose="020F0502020204030204" pitchFamily="34" charset="0"/>
                  <a:cs typeface="Calibri" panose="020F0502020204030204" pitchFamily="34" charset="0"/>
                </a:rPr>
                <a:t>Tª</a:t>
              </a:r>
              <a:r>
                <a:rPr lang="es-ES" sz="2400" dirty="0">
                  <a:latin typeface="Calibri" panose="020F0502020204030204" pitchFamily="34" charset="0"/>
                  <a:cs typeface="Calibri" panose="020F0502020204030204" pitchFamily="34" charset="0"/>
                </a:rPr>
                <a:t> media  2-5 </a:t>
              </a:r>
              <a:r>
                <a:rPr lang="es-ES" sz="2400" dirty="0" err="1">
                  <a:latin typeface="Calibri" panose="020F0502020204030204" pitchFamily="34" charset="0"/>
                  <a:cs typeface="Calibri" panose="020F0502020204030204" pitchFamily="34" charset="0"/>
                </a:rPr>
                <a:t>ºC</a:t>
              </a:r>
              <a:endParaRPr lang="es-E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 Olas de calor, entre 14 y 60 días/año</a:t>
              </a: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 Días de helada</a:t>
              </a:r>
            </a:p>
            <a:p>
              <a:pPr marL="285750" indent="-285750">
                <a:buFont typeface="Arial" panose="020B0604020202020204" pitchFamily="34" charset="0"/>
                <a:buChar char="•"/>
              </a:pPr>
              <a:r>
                <a:rPr lang="es-ES" sz="2400" dirty="0">
                  <a:latin typeface="Calibri" panose="020F0502020204030204" pitchFamily="34" charset="0"/>
                  <a:cs typeface="Calibri" panose="020F0502020204030204" pitchFamily="34" charset="0"/>
                </a:rPr>
                <a:t>↓ Precipitación, 25-35% </a:t>
              </a:r>
              <a:r>
                <a:rPr lang="es-ES" sz="2000" dirty="0">
                  <a:latin typeface="Calibri" panose="020F0502020204030204" pitchFamily="34" charset="0"/>
                  <a:cs typeface="Calibri" panose="020F0502020204030204" pitchFamily="34" charset="0"/>
                </a:rPr>
                <a:t>(primavera y verano)</a:t>
              </a:r>
              <a:endParaRPr lang="es-ES" sz="3200" dirty="0"/>
            </a:p>
          </p:txBody>
        </p:sp>
      </p:grpSp>
      <p:sp>
        <p:nvSpPr>
          <p:cNvPr id="15" name="CuadroTexto 14"/>
          <p:cNvSpPr txBox="1"/>
          <p:nvPr/>
        </p:nvSpPr>
        <p:spPr>
          <a:xfrm>
            <a:off x="3503883" y="6154791"/>
            <a:ext cx="4579492" cy="461665"/>
          </a:xfrm>
          <a:prstGeom prst="rect">
            <a:avLst/>
          </a:prstGeom>
          <a:solidFill>
            <a:srgbClr val="FF0000"/>
          </a:solidFill>
          <a:effectLst>
            <a:outerShdw blurRad="63500" sx="102000" sy="102000" algn="ctr" rotWithShape="0">
              <a:prstClr val="black">
                <a:alpha val="40000"/>
              </a:prstClr>
            </a:outerShdw>
          </a:effectLst>
        </p:spPr>
        <p:txBody>
          <a:bodyPr wrap="square" rtlCol="0">
            <a:spAutoFit/>
          </a:bodyPr>
          <a:lstStyle/>
          <a:p>
            <a:pPr algn="ctr"/>
            <a:r>
              <a:rPr lang="es-ES_tradnl" sz="2400" b="1" dirty="0"/>
              <a:t>PERIODOS DE ESCASEZ HÍDRICA</a:t>
            </a:r>
            <a:endParaRPr lang="es-ES" sz="2400" b="1" dirty="0"/>
          </a:p>
        </p:txBody>
      </p:sp>
      <p:grpSp>
        <p:nvGrpSpPr>
          <p:cNvPr id="21" name="Grupo 20"/>
          <p:cNvGrpSpPr/>
          <p:nvPr/>
        </p:nvGrpSpPr>
        <p:grpSpPr>
          <a:xfrm>
            <a:off x="2976118" y="4552535"/>
            <a:ext cx="6167882" cy="1333638"/>
            <a:chOff x="2976118" y="4552535"/>
            <a:chExt cx="6167882" cy="1333638"/>
          </a:xfrm>
        </p:grpSpPr>
        <p:grpSp>
          <p:nvGrpSpPr>
            <p:cNvPr id="19" name="Grupo 18"/>
            <p:cNvGrpSpPr/>
            <p:nvPr/>
          </p:nvGrpSpPr>
          <p:grpSpPr>
            <a:xfrm>
              <a:off x="2976118" y="4552535"/>
              <a:ext cx="6167882" cy="1333638"/>
              <a:chOff x="3221782" y="4552535"/>
              <a:chExt cx="6167882" cy="1333638"/>
            </a:xfrm>
          </p:grpSpPr>
          <p:sp>
            <p:nvSpPr>
              <p:cNvPr id="12" name="Flecha abajo 11"/>
              <p:cNvSpPr/>
              <p:nvPr/>
            </p:nvSpPr>
            <p:spPr>
              <a:xfrm>
                <a:off x="5247337" y="4552535"/>
                <a:ext cx="265814" cy="466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3221782" y="5055176"/>
                <a:ext cx="6167882" cy="830997"/>
              </a:xfrm>
              <a:prstGeom prst="rect">
                <a:avLst/>
              </a:prstGeom>
              <a:noFill/>
            </p:spPr>
            <p:txBody>
              <a:bodyPr wrap="square" rtlCol="0">
                <a:spAutoFit/>
              </a:bodyPr>
              <a:lstStyle/>
              <a:p>
                <a:pPr marL="285750" indent="-285750">
                  <a:buFont typeface="Arial" panose="020B0604020202020204" pitchFamily="34" charset="0"/>
                  <a:buChar char="•"/>
                </a:pPr>
                <a:r>
                  <a:rPr lang="es-ES_tradnl"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Aumento de las necesidades de riego</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Menor</a:t>
                </a:r>
                <a:r>
                  <a:rPr lang="en-US"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disponibilidad de agua para el riego</a:t>
                </a:r>
                <a:endParaRPr lang="es-ES" sz="2400" dirty="0"/>
              </a:p>
            </p:txBody>
          </p:sp>
        </p:grpSp>
        <p:sp>
          <p:nvSpPr>
            <p:cNvPr id="20" name="CuadroTexto 19"/>
            <p:cNvSpPr txBox="1"/>
            <p:nvPr/>
          </p:nvSpPr>
          <p:spPr>
            <a:xfrm>
              <a:off x="5322495" y="4601004"/>
              <a:ext cx="1226361" cy="369332"/>
            </a:xfrm>
            <a:prstGeom prst="rect">
              <a:avLst/>
            </a:prstGeom>
            <a:noFill/>
          </p:spPr>
          <p:txBody>
            <a:bodyPr wrap="none" rtlCol="0">
              <a:spAutoFit/>
            </a:bodyPr>
            <a:lstStyle/>
            <a:p>
              <a:r>
                <a:rPr lang="es-ES" dirty="0"/>
                <a:t>Ocasionará</a:t>
              </a:r>
            </a:p>
          </p:txBody>
        </p:sp>
      </p:grpSp>
    </p:spTree>
    <p:extLst>
      <p:ext uri="{BB962C8B-B14F-4D97-AF65-F5344CB8AC3E}">
        <p14:creationId xmlns:p14="http://schemas.microsoft.com/office/powerpoint/2010/main" val="3349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p:cNvGrpSpPr/>
          <p:nvPr/>
        </p:nvGrpSpPr>
        <p:grpSpPr>
          <a:xfrm>
            <a:off x="275152" y="1899067"/>
            <a:ext cx="3003771" cy="4534364"/>
            <a:chOff x="275152" y="1112250"/>
            <a:chExt cx="3003771" cy="4534364"/>
          </a:xfrm>
        </p:grpSpPr>
        <p:grpSp>
          <p:nvGrpSpPr>
            <p:cNvPr id="9" name="Grupo 8"/>
            <p:cNvGrpSpPr/>
            <p:nvPr/>
          </p:nvGrpSpPr>
          <p:grpSpPr>
            <a:xfrm>
              <a:off x="331006" y="1629873"/>
              <a:ext cx="2892056" cy="4016741"/>
              <a:chOff x="331006" y="1629873"/>
              <a:chExt cx="2892056" cy="4016741"/>
            </a:xfrm>
          </p:grpSpPr>
          <p:pic>
            <p:nvPicPr>
              <p:cNvPr id="4" name="Picture 2" descr="https://2.bp.blogspot.com/-s453_0uG8vw/V5SDPpYWzbI/AAAAAAAAFEw/tGSCLac1MG0LkktVFXzBLqcgj6ZnlQgxQCLcB/s1600/01_jucar_y_C_Autonomicas.jpg"/>
              <p:cNvPicPr>
                <a:picLocks noChangeAspect="1" noChangeArrowheads="1"/>
              </p:cNvPicPr>
              <p:nvPr/>
            </p:nvPicPr>
            <p:blipFill rotWithShape="1">
              <a:blip r:embed="rId3">
                <a:extLst>
                  <a:ext uri="{28A0092B-C50C-407E-A947-70E740481C1C}">
                    <a14:useLocalDpi xmlns:a14="http://schemas.microsoft.com/office/drawing/2010/main" val="0"/>
                  </a:ext>
                </a:extLst>
              </a:blip>
              <a:srcRect l="56057" t="30534" r="27318" b="37002"/>
              <a:stretch/>
            </p:blipFill>
            <p:spPr bwMode="auto">
              <a:xfrm>
                <a:off x="331006" y="1629873"/>
                <a:ext cx="2892056" cy="401674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509823" y="1629873"/>
                <a:ext cx="984244" cy="523220"/>
              </a:xfrm>
              <a:prstGeom prst="rect">
                <a:avLst/>
              </a:prstGeom>
              <a:noFill/>
            </p:spPr>
            <p:txBody>
              <a:bodyPr wrap="none" rtlCol="0">
                <a:spAutoFit/>
              </a:bodyPr>
              <a:lstStyle/>
              <a:p>
                <a:r>
                  <a:rPr lang="es-ES_tradnl" sz="2700" dirty="0"/>
                  <a:t>EBRO</a:t>
                </a:r>
                <a:endParaRPr lang="es-ES" sz="2700" dirty="0"/>
              </a:p>
            </p:txBody>
          </p:sp>
        </p:grpSp>
        <p:sp>
          <p:nvSpPr>
            <p:cNvPr id="6" name="CuadroTexto 5"/>
            <p:cNvSpPr txBox="1"/>
            <p:nvPr/>
          </p:nvSpPr>
          <p:spPr>
            <a:xfrm>
              <a:off x="275152" y="1112250"/>
              <a:ext cx="3003771" cy="523220"/>
            </a:xfrm>
            <a:prstGeom prst="rect">
              <a:avLst/>
            </a:prstGeom>
            <a:noFill/>
          </p:spPr>
          <p:txBody>
            <a:bodyPr wrap="none" rtlCol="0">
              <a:spAutoFit/>
            </a:bodyPr>
            <a:lstStyle/>
            <a:p>
              <a:pPr algn="ctr"/>
              <a:r>
                <a:rPr lang="es-ES" sz="2800" b="1"/>
                <a:t>Cuenca hidrológica</a:t>
              </a:r>
            </a:p>
          </p:txBody>
        </p:sp>
      </p:grpSp>
      <p:pic>
        <p:nvPicPr>
          <p:cNvPr id="3076" name="Picture 4" descr="Resultado de imagen de logotipo confederaciÃ³n hidrogrÃ¡fica del ju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9116" y="970483"/>
            <a:ext cx="1483981" cy="9893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272209" y="957765"/>
            <a:ext cx="5636608" cy="584775"/>
          </a:xfrm>
          <a:prstGeom prst="rect">
            <a:avLst/>
          </a:prstGeom>
          <a:noFill/>
        </p:spPr>
        <p:txBody>
          <a:bodyPr wrap="none" rtlCol="0">
            <a:spAutoFit/>
          </a:bodyPr>
          <a:lstStyle/>
          <a:p>
            <a:r>
              <a:rPr lang="en-US" sz="3200" b="1" dirty="0"/>
              <a:t>PLAN HIDROLÓGICO DEL JUCAR </a:t>
            </a:r>
          </a:p>
        </p:txBody>
      </p:sp>
      <p:sp>
        <p:nvSpPr>
          <p:cNvPr id="8" name="CuadroTexto 7"/>
          <p:cNvSpPr txBox="1"/>
          <p:nvPr/>
        </p:nvSpPr>
        <p:spPr>
          <a:xfrm>
            <a:off x="3399087" y="2368715"/>
            <a:ext cx="3916329" cy="830997"/>
          </a:xfrm>
          <a:prstGeom prst="rect">
            <a:avLst/>
          </a:prstGeom>
          <a:noFill/>
        </p:spPr>
        <p:txBody>
          <a:bodyPr wrap="none" rtlCol="0">
            <a:spAutoFit/>
          </a:bodyPr>
          <a:lstStyle/>
          <a:p>
            <a:pPr algn="ctr"/>
            <a:r>
              <a:rPr lang="es-ES" sz="2400" b="1" dirty="0"/>
              <a:t>Recursos hídricos disponibles</a:t>
            </a:r>
          </a:p>
          <a:p>
            <a:pPr algn="ctr"/>
            <a:r>
              <a:rPr lang="en-US" sz="2400" dirty="0"/>
              <a:t>3.111 hm</a:t>
            </a:r>
            <a:r>
              <a:rPr lang="en-US" sz="2400" baseline="30000" dirty="0"/>
              <a:t>3</a:t>
            </a:r>
            <a:r>
              <a:rPr lang="en-US" sz="2400" dirty="0"/>
              <a:t>/</a:t>
            </a:r>
            <a:r>
              <a:rPr lang="en-US" sz="2400" dirty="0" err="1"/>
              <a:t>año</a:t>
            </a:r>
            <a:endParaRPr lang="en-US" sz="2400" dirty="0"/>
          </a:p>
        </p:txBody>
      </p:sp>
      <p:grpSp>
        <p:nvGrpSpPr>
          <p:cNvPr id="13" name="Grupo 12"/>
          <p:cNvGrpSpPr/>
          <p:nvPr/>
        </p:nvGrpSpPr>
        <p:grpSpPr>
          <a:xfrm>
            <a:off x="3461916" y="5101721"/>
            <a:ext cx="3423246" cy="1481246"/>
            <a:chOff x="3461916" y="5101721"/>
            <a:chExt cx="3423246" cy="1481246"/>
          </a:xfrm>
        </p:grpSpPr>
        <p:sp>
          <p:nvSpPr>
            <p:cNvPr id="15" name="Flecha abajo 14"/>
            <p:cNvSpPr/>
            <p:nvPr/>
          </p:nvSpPr>
          <p:spPr>
            <a:xfrm>
              <a:off x="5046487" y="5101721"/>
              <a:ext cx="303725" cy="47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p:cNvSpPr txBox="1"/>
            <p:nvPr/>
          </p:nvSpPr>
          <p:spPr>
            <a:xfrm>
              <a:off x="3461916" y="5751970"/>
              <a:ext cx="3423246" cy="830997"/>
            </a:xfrm>
            <a:prstGeom prst="rect">
              <a:avLst/>
            </a:prstGeom>
            <a:solidFill>
              <a:srgbClr val="FFC000"/>
            </a:solidFill>
            <a:effectLst>
              <a:outerShdw blurRad="63500" sx="102000" sy="102000" algn="ctr" rotWithShape="0">
                <a:prstClr val="black">
                  <a:alpha val="40000"/>
                </a:prstClr>
              </a:outerShdw>
            </a:effectLst>
          </p:spPr>
          <p:txBody>
            <a:bodyPr wrap="none" rtlCol="0">
              <a:spAutoFit/>
            </a:bodyPr>
            <a:lstStyle/>
            <a:p>
              <a:pPr algn="ctr"/>
              <a:r>
                <a:rPr lang="es-ES" sz="2400" b="1" dirty="0"/>
                <a:t>Déficit hídrico estructural</a:t>
              </a:r>
            </a:p>
            <a:p>
              <a:pPr algn="ctr"/>
              <a:r>
                <a:rPr lang="en-US" sz="2400" dirty="0"/>
                <a:t>130 hm</a:t>
              </a:r>
              <a:r>
                <a:rPr lang="en-US" sz="2400" baseline="30000" dirty="0"/>
                <a:t>3</a:t>
              </a:r>
              <a:r>
                <a:rPr lang="en-US" sz="2400" dirty="0"/>
                <a:t>/</a:t>
              </a:r>
              <a:r>
                <a:rPr lang="en-US" sz="2400" dirty="0" err="1"/>
                <a:t>año</a:t>
              </a:r>
              <a:endParaRPr lang="en-US" sz="2400" dirty="0"/>
            </a:p>
          </p:txBody>
        </p:sp>
      </p:grpSp>
      <p:sp>
        <p:nvSpPr>
          <p:cNvPr id="29" name="CuadroTexto 28"/>
          <p:cNvSpPr txBox="1"/>
          <p:nvPr/>
        </p:nvSpPr>
        <p:spPr>
          <a:xfrm>
            <a:off x="2676612" y="4017085"/>
            <a:ext cx="1422717" cy="646331"/>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dirty="0"/>
              <a:t>80% </a:t>
            </a:r>
            <a:r>
              <a:rPr lang="es-ES" dirty="0"/>
              <a:t>para agricultura</a:t>
            </a:r>
          </a:p>
        </p:txBody>
      </p:sp>
      <p:grpSp>
        <p:nvGrpSpPr>
          <p:cNvPr id="12" name="Grupo 11"/>
          <p:cNvGrpSpPr/>
          <p:nvPr/>
        </p:nvGrpSpPr>
        <p:grpSpPr>
          <a:xfrm>
            <a:off x="4099330" y="3388769"/>
            <a:ext cx="2198038" cy="1364238"/>
            <a:chOff x="4099330" y="3388769"/>
            <a:chExt cx="2198038" cy="1364238"/>
          </a:xfrm>
        </p:grpSpPr>
        <p:sp>
          <p:nvSpPr>
            <p:cNvPr id="20" name="CuadroTexto 19"/>
            <p:cNvSpPr txBox="1"/>
            <p:nvPr/>
          </p:nvSpPr>
          <p:spPr>
            <a:xfrm>
              <a:off x="4099330" y="3922010"/>
              <a:ext cx="2198038" cy="830997"/>
            </a:xfrm>
            <a:prstGeom prst="rect">
              <a:avLst/>
            </a:prstGeom>
            <a:noFill/>
          </p:spPr>
          <p:txBody>
            <a:bodyPr wrap="none" rtlCol="0">
              <a:spAutoFit/>
            </a:bodyPr>
            <a:lstStyle/>
            <a:p>
              <a:pPr algn="ctr"/>
              <a:r>
                <a:rPr lang="es-ES" sz="2400" b="1" dirty="0"/>
                <a:t>Demanda anual</a:t>
              </a:r>
            </a:p>
            <a:p>
              <a:pPr algn="ctr"/>
              <a:r>
                <a:rPr lang="es-ES" sz="2400" dirty="0"/>
                <a:t>3.241 hm</a:t>
              </a:r>
              <a:r>
                <a:rPr lang="es-ES" sz="2400" baseline="30000" dirty="0"/>
                <a:t>3</a:t>
              </a:r>
              <a:r>
                <a:rPr lang="es-ES" sz="2400" dirty="0"/>
                <a:t>/año</a:t>
              </a:r>
            </a:p>
          </p:txBody>
        </p:sp>
        <p:sp>
          <p:nvSpPr>
            <p:cNvPr id="18" name="Flecha abajo 17"/>
            <p:cNvSpPr/>
            <p:nvPr/>
          </p:nvSpPr>
          <p:spPr>
            <a:xfrm>
              <a:off x="5021671" y="3388769"/>
              <a:ext cx="303725" cy="47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 name="Rectángulo 2"/>
          <p:cNvSpPr/>
          <p:nvPr/>
        </p:nvSpPr>
        <p:spPr>
          <a:xfrm>
            <a:off x="3278706" y="1775138"/>
            <a:ext cx="3413307" cy="369332"/>
          </a:xfrm>
          <a:prstGeom prst="rect">
            <a:avLst/>
          </a:prstGeom>
          <a:solidFill>
            <a:schemeClr val="bg1">
              <a:alpha val="63000"/>
            </a:schemeClr>
          </a:solidFill>
          <a:ln w="50800">
            <a:solidFill>
              <a:srgbClr val="FFC000"/>
            </a:solidFill>
          </a:ln>
        </p:spPr>
        <p:txBody>
          <a:bodyPr wrap="none">
            <a:spAutoFit/>
          </a:bodyPr>
          <a:lstStyle/>
          <a:p>
            <a:r>
              <a:rPr lang="es-ES" b="1" dirty="0"/>
              <a:t>C.V. </a:t>
            </a:r>
            <a:r>
              <a:rPr lang="es-ES" b="1" dirty="0">
                <a:sym typeface="Wingdings" panose="05000000000000000000" pitchFamily="2" charset="2"/>
              </a:rPr>
              <a:t> </a:t>
            </a:r>
            <a:r>
              <a:rPr lang="es-ES" b="1" dirty="0"/>
              <a:t>91% en la Cuenca del Júcar</a:t>
            </a:r>
          </a:p>
        </p:txBody>
      </p:sp>
      <p:sp>
        <p:nvSpPr>
          <p:cNvPr id="25" name="CuadroTexto 24">
            <a:extLst>
              <a:ext uri="{FF2B5EF4-FFF2-40B4-BE49-F238E27FC236}">
                <a16:creationId xmlns:a16="http://schemas.microsoft.com/office/drawing/2014/main" id="{A83170E5-133C-4F36-88CC-5B2DE70ECAD7}"/>
              </a:ext>
            </a:extLst>
          </p:cNvPr>
          <p:cNvSpPr txBox="1"/>
          <p:nvPr/>
        </p:nvSpPr>
        <p:spPr>
          <a:xfrm>
            <a:off x="714142" y="173041"/>
            <a:ext cx="7976799" cy="461665"/>
          </a:xfrm>
          <a:prstGeom prst="rect">
            <a:avLst/>
          </a:prstGeom>
          <a:noFill/>
        </p:spPr>
        <p:txBody>
          <a:bodyPr wrap="none" rtlCol="0">
            <a:spAutoFit/>
          </a:bodyPr>
          <a:lstStyle/>
          <a:p>
            <a:r>
              <a:rPr lang="es-ES" sz="2400" b="1" dirty="0"/>
              <a:t>PROBLEMÁTICA DEL AGUA EN LA AGRICULTURA VALENCIANA</a:t>
            </a:r>
          </a:p>
        </p:txBody>
      </p:sp>
      <p:sp>
        <p:nvSpPr>
          <p:cNvPr id="11" name="Rectángulo 10">
            <a:extLst>
              <a:ext uri="{FF2B5EF4-FFF2-40B4-BE49-F238E27FC236}">
                <a16:creationId xmlns:a16="http://schemas.microsoft.com/office/drawing/2014/main" id="{AA94D227-4B9B-4196-9128-074D0635F6DD}"/>
              </a:ext>
            </a:extLst>
          </p:cNvPr>
          <p:cNvSpPr/>
          <p:nvPr/>
        </p:nvSpPr>
        <p:spPr>
          <a:xfrm>
            <a:off x="7695430" y="1982887"/>
            <a:ext cx="1191352" cy="369332"/>
          </a:xfrm>
          <a:prstGeom prst="rect">
            <a:avLst/>
          </a:prstGeom>
        </p:spPr>
        <p:txBody>
          <a:bodyPr wrap="none">
            <a:spAutoFit/>
          </a:bodyPr>
          <a:lstStyle/>
          <a:p>
            <a:r>
              <a:rPr lang="en-US" b="1" dirty="0"/>
              <a:t>2015-2021</a:t>
            </a:r>
            <a:endParaRPr lang="es-ES" dirty="0"/>
          </a:p>
        </p:txBody>
      </p:sp>
      <p:grpSp>
        <p:nvGrpSpPr>
          <p:cNvPr id="19" name="Grupo 18">
            <a:extLst>
              <a:ext uri="{FF2B5EF4-FFF2-40B4-BE49-F238E27FC236}">
                <a16:creationId xmlns:a16="http://schemas.microsoft.com/office/drawing/2014/main" id="{CA8A1134-54B7-43E9-B94B-D08AAAF8D5F6}"/>
              </a:ext>
            </a:extLst>
          </p:cNvPr>
          <p:cNvGrpSpPr/>
          <p:nvPr/>
        </p:nvGrpSpPr>
        <p:grpSpPr>
          <a:xfrm>
            <a:off x="6488129" y="3008853"/>
            <a:ext cx="2950720" cy="2966226"/>
            <a:chOff x="6488129" y="3008853"/>
            <a:chExt cx="2950720" cy="2966226"/>
          </a:xfrm>
        </p:grpSpPr>
        <p:sp>
          <p:nvSpPr>
            <p:cNvPr id="28" name="CuadroTexto 27"/>
            <p:cNvSpPr txBox="1"/>
            <p:nvPr/>
          </p:nvSpPr>
          <p:spPr>
            <a:xfrm>
              <a:off x="7046090" y="3008853"/>
              <a:ext cx="1834798" cy="369332"/>
            </a:xfrm>
            <a:prstGeom prst="rect">
              <a:avLst/>
            </a:prstGeom>
            <a:noFill/>
          </p:spPr>
          <p:txBody>
            <a:bodyPr wrap="none" rtlCol="0">
              <a:spAutoFit/>
            </a:bodyPr>
            <a:lstStyle/>
            <a:p>
              <a:r>
                <a:rPr lang="es-ES" b="1" dirty="0"/>
                <a:t>Recursos hídricos</a:t>
              </a:r>
            </a:p>
          </p:txBody>
        </p:sp>
        <p:pic>
          <p:nvPicPr>
            <p:cNvPr id="17" name="Imagen 16">
              <a:extLst>
                <a:ext uri="{FF2B5EF4-FFF2-40B4-BE49-F238E27FC236}">
                  <a16:creationId xmlns:a16="http://schemas.microsoft.com/office/drawing/2014/main" id="{B834D5A0-5FFC-44C0-953F-3AD87E90F2C0}"/>
                </a:ext>
              </a:extLst>
            </p:cNvPr>
            <p:cNvPicPr>
              <a:picLocks noChangeAspect="1"/>
            </p:cNvPicPr>
            <p:nvPr/>
          </p:nvPicPr>
          <p:blipFill>
            <a:blip r:embed="rId5"/>
            <a:stretch>
              <a:fillRect/>
            </a:stretch>
          </p:blipFill>
          <p:spPr>
            <a:xfrm>
              <a:off x="6488129" y="3292607"/>
              <a:ext cx="2950720" cy="2682472"/>
            </a:xfrm>
            <a:prstGeom prst="rect">
              <a:avLst/>
            </a:prstGeom>
          </p:spPr>
        </p:pic>
      </p:grpSp>
    </p:spTree>
    <p:extLst>
      <p:ext uri="{BB962C8B-B14F-4D97-AF65-F5344CB8AC3E}">
        <p14:creationId xmlns:p14="http://schemas.microsoft.com/office/powerpoint/2010/main" val="65135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tipo confederaciÃ³n hidrogrÃ¡fica del ju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116" y="889389"/>
            <a:ext cx="1483981" cy="989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171572" y="1422442"/>
            <a:ext cx="4246693" cy="4801567"/>
            <a:chOff x="171572" y="1422442"/>
            <a:chExt cx="4246693" cy="4801567"/>
          </a:xfrm>
        </p:grpSpPr>
        <p:pic>
          <p:nvPicPr>
            <p:cNvPr id="5122" name="Picture 2" descr="Resultado de imagen de unidades de explotaciÃ³n ju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72" y="1830612"/>
              <a:ext cx="4246693" cy="439339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92876" y="1422442"/>
              <a:ext cx="3256982" cy="461665"/>
            </a:xfrm>
            <a:prstGeom prst="rect">
              <a:avLst/>
            </a:prstGeom>
            <a:noFill/>
          </p:spPr>
          <p:txBody>
            <a:bodyPr wrap="none" rtlCol="0">
              <a:spAutoFit/>
            </a:bodyPr>
            <a:lstStyle/>
            <a:p>
              <a:r>
                <a:rPr lang="es-ES" sz="2400" b="1" dirty="0"/>
                <a:t>Sistemas de explotación</a:t>
              </a:r>
            </a:p>
          </p:txBody>
        </p:sp>
      </p:grpSp>
      <p:sp>
        <p:nvSpPr>
          <p:cNvPr id="3" name="Rectángulo 2"/>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p:cNvGrpSpPr/>
          <p:nvPr/>
        </p:nvGrpSpPr>
        <p:grpSpPr>
          <a:xfrm>
            <a:off x="1110844" y="4307517"/>
            <a:ext cx="2403320" cy="1703866"/>
            <a:chOff x="1110844" y="4307517"/>
            <a:chExt cx="2403320" cy="1703866"/>
          </a:xfrm>
        </p:grpSpPr>
        <p:sp>
          <p:nvSpPr>
            <p:cNvPr id="8" name="CuadroTexto 7"/>
            <p:cNvSpPr txBox="1"/>
            <p:nvPr/>
          </p:nvSpPr>
          <p:spPr>
            <a:xfrm>
              <a:off x="1110844" y="4307517"/>
              <a:ext cx="1779925" cy="369332"/>
            </a:xfrm>
            <a:prstGeom prst="rect">
              <a:avLst/>
            </a:prstGeom>
            <a:solidFill>
              <a:srgbClr val="FF0000"/>
            </a:solidFill>
          </p:spPr>
          <p:txBody>
            <a:bodyPr wrap="square" rtlCol="0">
              <a:spAutoFit/>
            </a:bodyPr>
            <a:lstStyle/>
            <a:p>
              <a:pPr algn="ctr"/>
              <a:r>
                <a:rPr lang="es-ES_tradnl" b="1" dirty="0">
                  <a:sym typeface="Wingdings" panose="05000000000000000000" pitchFamily="2" charset="2"/>
                </a:rPr>
                <a:t>195 hm</a:t>
              </a:r>
              <a:r>
                <a:rPr lang="es-ES_tradnl" b="1" baseline="30000" dirty="0">
                  <a:sym typeface="Wingdings" panose="05000000000000000000" pitchFamily="2" charset="2"/>
                </a:rPr>
                <a:t>3</a:t>
              </a:r>
              <a:r>
                <a:rPr lang="es-ES_tradnl" b="1" dirty="0">
                  <a:sym typeface="Wingdings" panose="05000000000000000000" pitchFamily="2" charset="2"/>
                </a:rPr>
                <a:t>/año</a:t>
              </a:r>
              <a:endParaRPr lang="es-ES_tradnl" b="1" dirty="0"/>
            </a:p>
          </p:txBody>
        </p:sp>
        <p:sp>
          <p:nvSpPr>
            <p:cNvPr id="9" name="CuadroTexto 8"/>
            <p:cNvSpPr txBox="1"/>
            <p:nvPr/>
          </p:nvSpPr>
          <p:spPr>
            <a:xfrm>
              <a:off x="2000805" y="5642051"/>
              <a:ext cx="1513359" cy="369332"/>
            </a:xfrm>
            <a:prstGeom prst="rect">
              <a:avLst/>
            </a:prstGeom>
            <a:solidFill>
              <a:srgbClr val="FF0000"/>
            </a:solidFill>
          </p:spPr>
          <p:txBody>
            <a:bodyPr wrap="square" rtlCol="0">
              <a:spAutoFit/>
            </a:bodyPr>
            <a:lstStyle/>
            <a:p>
              <a:pPr algn="ctr"/>
              <a:r>
                <a:rPr lang="es-ES_tradnl" b="1" dirty="0">
                  <a:sym typeface="Wingdings" panose="05000000000000000000" pitchFamily="2" charset="2"/>
                </a:rPr>
                <a:t>70 hm</a:t>
              </a:r>
              <a:r>
                <a:rPr lang="es-ES_tradnl" b="1" baseline="30000" dirty="0">
                  <a:sym typeface="Wingdings" panose="05000000000000000000" pitchFamily="2" charset="2"/>
                </a:rPr>
                <a:t>3</a:t>
              </a:r>
              <a:r>
                <a:rPr lang="es-ES_tradnl" b="1" dirty="0">
                  <a:sym typeface="Wingdings" panose="05000000000000000000" pitchFamily="2" charset="2"/>
                </a:rPr>
                <a:t>/año</a:t>
              </a:r>
              <a:endParaRPr lang="es-ES_tradnl" b="1" dirty="0"/>
            </a:p>
          </p:txBody>
        </p:sp>
      </p:grpSp>
      <p:sp>
        <p:nvSpPr>
          <p:cNvPr id="11" name="CuadroTexto 10"/>
          <p:cNvSpPr txBox="1"/>
          <p:nvPr/>
        </p:nvSpPr>
        <p:spPr>
          <a:xfrm>
            <a:off x="1378868" y="2292277"/>
            <a:ext cx="2472536" cy="830997"/>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pPr algn="ctr"/>
            <a:r>
              <a:rPr lang="es-ES" sz="2400" b="1"/>
              <a:t>Déficit total</a:t>
            </a:r>
          </a:p>
          <a:p>
            <a:pPr algn="ctr"/>
            <a:r>
              <a:rPr lang="es-ES" sz="2400"/>
              <a:t>&gt; 265 hm</a:t>
            </a:r>
            <a:r>
              <a:rPr lang="es-ES" sz="2400" baseline="30000"/>
              <a:t>3</a:t>
            </a:r>
            <a:r>
              <a:rPr lang="es-ES" sz="2400"/>
              <a:t>/año</a:t>
            </a:r>
          </a:p>
        </p:txBody>
      </p:sp>
      <p:grpSp>
        <p:nvGrpSpPr>
          <p:cNvPr id="12" name="Grupo 11"/>
          <p:cNvGrpSpPr/>
          <p:nvPr/>
        </p:nvGrpSpPr>
        <p:grpSpPr>
          <a:xfrm>
            <a:off x="3501145" y="4090693"/>
            <a:ext cx="5463782" cy="1374865"/>
            <a:chOff x="3410251" y="5421100"/>
            <a:chExt cx="5463782" cy="1374865"/>
          </a:xfrm>
        </p:grpSpPr>
        <p:sp>
          <p:nvSpPr>
            <p:cNvPr id="4" name="CuadroTexto 3"/>
            <p:cNvSpPr txBox="1"/>
            <p:nvPr/>
          </p:nvSpPr>
          <p:spPr>
            <a:xfrm>
              <a:off x="5123040" y="5684492"/>
              <a:ext cx="3750993" cy="707886"/>
            </a:xfrm>
            <a:prstGeom prst="rect">
              <a:avLst/>
            </a:prstGeom>
            <a:solidFill>
              <a:srgbClr val="FF7C80"/>
            </a:solidFill>
            <a:effectLst>
              <a:outerShdw blurRad="63500" sx="102000" sy="102000" algn="ctr" rotWithShape="0">
                <a:prstClr val="black">
                  <a:alpha val="40000"/>
                </a:prstClr>
              </a:outerShdw>
            </a:effectLst>
          </p:spPr>
          <p:txBody>
            <a:bodyPr wrap="square" rtlCol="0">
              <a:spAutoFit/>
            </a:bodyPr>
            <a:lstStyle/>
            <a:p>
              <a:pPr algn="ctr"/>
              <a:r>
                <a:rPr lang="es-ES" sz="2000" b="1"/>
                <a:t>El agua es el principal limitante de la producción agrícola</a:t>
              </a:r>
            </a:p>
          </p:txBody>
        </p:sp>
        <p:pic>
          <p:nvPicPr>
            <p:cNvPr id="1028" name="Picture 4" descr="Resultado de imagen de warning drou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251" y="5421100"/>
              <a:ext cx="1774825" cy="137486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p:cNvSpPr txBox="1"/>
          <p:nvPr/>
        </p:nvSpPr>
        <p:spPr>
          <a:xfrm>
            <a:off x="864140" y="885066"/>
            <a:ext cx="2802049" cy="523220"/>
          </a:xfrm>
          <a:prstGeom prst="rect">
            <a:avLst/>
          </a:prstGeom>
          <a:noFill/>
          <a:ln w="50800">
            <a:solidFill>
              <a:srgbClr val="FFC000"/>
            </a:solidFill>
          </a:ln>
        </p:spPr>
        <p:txBody>
          <a:bodyPr wrap="none" rtlCol="0">
            <a:spAutoFit/>
          </a:bodyPr>
          <a:lstStyle/>
          <a:p>
            <a:r>
              <a:rPr lang="es-ES_tradnl" sz="2800" dirty="0"/>
              <a:t>DÉFICITS LOCALES</a:t>
            </a:r>
            <a:endParaRPr lang="es-ES" sz="2800" dirty="0"/>
          </a:p>
        </p:txBody>
      </p:sp>
      <p:grpSp>
        <p:nvGrpSpPr>
          <p:cNvPr id="18" name="Grupo 17"/>
          <p:cNvGrpSpPr/>
          <p:nvPr/>
        </p:nvGrpSpPr>
        <p:grpSpPr>
          <a:xfrm>
            <a:off x="4326476" y="5300224"/>
            <a:ext cx="4645952" cy="1357490"/>
            <a:chOff x="4326476" y="5300224"/>
            <a:chExt cx="4645952" cy="1357490"/>
          </a:xfrm>
        </p:grpSpPr>
        <p:sp>
          <p:nvSpPr>
            <p:cNvPr id="16" name="CuadroTexto 15"/>
            <p:cNvSpPr txBox="1"/>
            <p:nvPr/>
          </p:nvSpPr>
          <p:spPr>
            <a:xfrm>
              <a:off x="4326476" y="5826717"/>
              <a:ext cx="4645952" cy="830997"/>
            </a:xfrm>
            <a:prstGeom prst="rect">
              <a:avLst/>
            </a:prstGeom>
            <a:solidFill>
              <a:schemeClr val="accent4">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s-ES" sz="2400"/>
                <a:t>Problemas para satisfacer las necesidades hídricas de los cultivos</a:t>
              </a:r>
            </a:p>
          </p:txBody>
        </p:sp>
        <p:sp>
          <p:nvSpPr>
            <p:cNvPr id="17" name="Flecha abajo 16"/>
            <p:cNvSpPr/>
            <p:nvPr/>
          </p:nvSpPr>
          <p:spPr>
            <a:xfrm>
              <a:off x="6756400" y="5300224"/>
              <a:ext cx="203200" cy="450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CuadroTexto 20">
            <a:extLst>
              <a:ext uri="{FF2B5EF4-FFF2-40B4-BE49-F238E27FC236}">
                <a16:creationId xmlns:a16="http://schemas.microsoft.com/office/drawing/2014/main" id="{C5561AF8-4CE1-4455-B272-F5CA040DC522}"/>
              </a:ext>
            </a:extLst>
          </p:cNvPr>
          <p:cNvSpPr txBox="1"/>
          <p:nvPr/>
        </p:nvSpPr>
        <p:spPr>
          <a:xfrm>
            <a:off x="714142" y="173041"/>
            <a:ext cx="7976799" cy="461665"/>
          </a:xfrm>
          <a:prstGeom prst="rect">
            <a:avLst/>
          </a:prstGeom>
          <a:noFill/>
        </p:spPr>
        <p:txBody>
          <a:bodyPr wrap="none" rtlCol="0">
            <a:spAutoFit/>
          </a:bodyPr>
          <a:lstStyle/>
          <a:p>
            <a:r>
              <a:rPr lang="es-ES" sz="2400" b="1" dirty="0"/>
              <a:t>PROBLEMÁTICA DEL AGUA EN LA AGRICULTURA VALENCIANA</a:t>
            </a:r>
          </a:p>
        </p:txBody>
      </p:sp>
      <p:pic>
        <p:nvPicPr>
          <p:cNvPr id="14" name="Imagen 13">
            <a:extLst>
              <a:ext uri="{FF2B5EF4-FFF2-40B4-BE49-F238E27FC236}">
                <a16:creationId xmlns:a16="http://schemas.microsoft.com/office/drawing/2014/main" id="{6FA9145A-5172-45CA-98BF-921786187C9A}"/>
              </a:ext>
            </a:extLst>
          </p:cNvPr>
          <p:cNvPicPr>
            <a:picLocks noChangeAspect="1"/>
          </p:cNvPicPr>
          <p:nvPr/>
        </p:nvPicPr>
        <p:blipFill>
          <a:blip r:embed="rId6"/>
          <a:stretch>
            <a:fillRect/>
          </a:stretch>
        </p:blipFill>
        <p:spPr>
          <a:xfrm>
            <a:off x="4037740" y="1954910"/>
            <a:ext cx="4829053" cy="15380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268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300"/>
                                        <p:tgtEl>
                                          <p:spTgt spid="12"/>
                                        </p:tgtEl>
                                      </p:cBhvr>
                                    </p:animEffect>
                                  </p:childTnLst>
                                </p:cTn>
                              </p:par>
                            </p:childTnLst>
                          </p:cTn>
                        </p:par>
                        <p:par>
                          <p:cTn id="21" fill="hold">
                            <p:stCondLst>
                              <p:cond delay="13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297601" y="1145239"/>
            <a:ext cx="4030655" cy="5519398"/>
            <a:chOff x="297601" y="1145239"/>
            <a:chExt cx="4030655" cy="5519398"/>
          </a:xfrm>
        </p:grpSpPr>
        <p:pic>
          <p:nvPicPr>
            <p:cNvPr id="2" name="Imagen 1"/>
            <p:cNvPicPr>
              <a:picLocks noChangeAspect="1"/>
            </p:cNvPicPr>
            <p:nvPr/>
          </p:nvPicPr>
          <p:blipFill>
            <a:blip r:embed="rId3"/>
            <a:stretch>
              <a:fillRect/>
            </a:stretch>
          </p:blipFill>
          <p:spPr>
            <a:xfrm>
              <a:off x="720469" y="1637403"/>
              <a:ext cx="3390572" cy="4688958"/>
            </a:xfrm>
            <a:prstGeom prst="rect">
              <a:avLst/>
            </a:prstGeom>
          </p:spPr>
        </p:pic>
        <p:sp>
          <p:nvSpPr>
            <p:cNvPr id="7" name="CuadroTexto 6"/>
            <p:cNvSpPr txBox="1"/>
            <p:nvPr/>
          </p:nvSpPr>
          <p:spPr>
            <a:xfrm>
              <a:off x="297601" y="1145239"/>
              <a:ext cx="4030655" cy="461665"/>
            </a:xfrm>
            <a:prstGeom prst="rect">
              <a:avLst/>
            </a:prstGeom>
            <a:noFill/>
          </p:spPr>
          <p:txBody>
            <a:bodyPr wrap="none" rtlCol="0">
              <a:spAutoFit/>
            </a:bodyPr>
            <a:lstStyle/>
            <a:p>
              <a:r>
                <a:rPr lang="es-ES" sz="2400" b="1" dirty="0"/>
                <a:t>Sobreexplotación de acuíferos</a:t>
              </a:r>
            </a:p>
          </p:txBody>
        </p:sp>
        <p:sp>
          <p:nvSpPr>
            <p:cNvPr id="10" name="CuadroTexto 9"/>
            <p:cNvSpPr txBox="1"/>
            <p:nvPr/>
          </p:nvSpPr>
          <p:spPr>
            <a:xfrm>
              <a:off x="714142" y="6356860"/>
              <a:ext cx="1766959" cy="307777"/>
            </a:xfrm>
            <a:prstGeom prst="rect">
              <a:avLst/>
            </a:prstGeom>
            <a:noFill/>
          </p:spPr>
          <p:txBody>
            <a:bodyPr wrap="none" rtlCol="0">
              <a:spAutoFit/>
            </a:bodyPr>
            <a:lstStyle/>
            <a:p>
              <a:r>
                <a:rPr lang="es-ES_tradnl" sz="1400" dirty="0"/>
                <a:t>(Rico y Abellán, 2016)</a:t>
              </a:r>
              <a:endParaRPr lang="es-ES" sz="1400" dirty="0"/>
            </a:p>
          </p:txBody>
        </p:sp>
      </p:grpSp>
      <p:grpSp>
        <p:nvGrpSpPr>
          <p:cNvPr id="12" name="Grupo 11"/>
          <p:cNvGrpSpPr/>
          <p:nvPr/>
        </p:nvGrpSpPr>
        <p:grpSpPr>
          <a:xfrm>
            <a:off x="4486996" y="1148582"/>
            <a:ext cx="4646657" cy="5177779"/>
            <a:chOff x="4486996" y="1148582"/>
            <a:chExt cx="4646657" cy="5177779"/>
          </a:xfrm>
        </p:grpSpPr>
        <p:pic>
          <p:nvPicPr>
            <p:cNvPr id="6" name="Imagen 5"/>
            <p:cNvPicPr>
              <a:picLocks noChangeAspect="1"/>
            </p:cNvPicPr>
            <p:nvPr/>
          </p:nvPicPr>
          <p:blipFill>
            <a:blip r:embed="rId4"/>
            <a:stretch>
              <a:fillRect/>
            </a:stretch>
          </p:blipFill>
          <p:spPr>
            <a:xfrm>
              <a:off x="5083661" y="1637403"/>
              <a:ext cx="3392442" cy="4688958"/>
            </a:xfrm>
            <a:prstGeom prst="rect">
              <a:avLst/>
            </a:prstGeom>
          </p:spPr>
        </p:pic>
        <p:sp>
          <p:nvSpPr>
            <p:cNvPr id="8" name="CuadroTexto 7"/>
            <p:cNvSpPr txBox="1"/>
            <p:nvPr/>
          </p:nvSpPr>
          <p:spPr>
            <a:xfrm>
              <a:off x="4486996" y="1148582"/>
              <a:ext cx="4646657" cy="461665"/>
            </a:xfrm>
            <a:prstGeom prst="rect">
              <a:avLst/>
            </a:prstGeom>
            <a:noFill/>
          </p:spPr>
          <p:txBody>
            <a:bodyPr wrap="none" rtlCol="0">
              <a:spAutoFit/>
            </a:bodyPr>
            <a:lstStyle/>
            <a:p>
              <a:r>
                <a:rPr lang="es-ES" sz="2400" b="1" dirty="0"/>
                <a:t>Contaminación por intrusión salina</a:t>
              </a:r>
            </a:p>
          </p:txBody>
        </p:sp>
      </p:grpSp>
      <p:sp>
        <p:nvSpPr>
          <p:cNvPr id="9" name="Rectángulo 8"/>
          <p:cNvSpPr/>
          <p:nvPr/>
        </p:nvSpPr>
        <p:spPr>
          <a:xfrm>
            <a:off x="4783756" y="4331319"/>
            <a:ext cx="3907185" cy="744279"/>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Intrusión de salina:</a:t>
            </a:r>
          </a:p>
          <a:p>
            <a:pPr algn="ctr"/>
            <a:r>
              <a:rPr lang="es-ES" sz="2000" dirty="0">
                <a:solidFill>
                  <a:schemeClr val="tx1"/>
                </a:solidFill>
              </a:rPr>
              <a:t>Alto contenido en Cloruro y Sodio</a:t>
            </a:r>
            <a:endParaRPr lang="es-ES" sz="2000" baseline="30000" dirty="0">
              <a:solidFill>
                <a:schemeClr val="tx1"/>
              </a:solidFill>
            </a:endParaRPr>
          </a:p>
        </p:txBody>
      </p:sp>
      <p:sp>
        <p:nvSpPr>
          <p:cNvPr id="14" name="Rectángulo 13"/>
          <p:cNvSpPr/>
          <p:nvPr/>
        </p:nvSpPr>
        <p:spPr>
          <a:xfrm>
            <a:off x="492467" y="4331318"/>
            <a:ext cx="3772854" cy="744279"/>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Sobreexplotación:</a:t>
            </a:r>
          </a:p>
          <a:p>
            <a:pPr algn="ctr"/>
            <a:r>
              <a:rPr lang="es-ES" sz="2000" dirty="0">
                <a:solidFill>
                  <a:schemeClr val="tx1"/>
                </a:solidFill>
              </a:rPr>
              <a:t>Degradación de la calidad del agua</a:t>
            </a:r>
            <a:endParaRPr lang="es-ES" sz="2000" baseline="30000" dirty="0">
              <a:solidFill>
                <a:schemeClr val="tx1"/>
              </a:solidFill>
            </a:endParaRPr>
          </a:p>
        </p:txBody>
      </p:sp>
      <p:sp>
        <p:nvSpPr>
          <p:cNvPr id="15" name="Rectángulo 14">
            <a:extLst>
              <a:ext uri="{FF2B5EF4-FFF2-40B4-BE49-F238E27FC236}">
                <a16:creationId xmlns:a16="http://schemas.microsoft.com/office/drawing/2014/main" id="{C7EB5FB0-61C8-44BD-A3C8-7818538DDCE5}"/>
              </a:ext>
            </a:extLst>
          </p:cNvPr>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643E5397-616C-455E-A03E-725FF3B63A00}"/>
              </a:ext>
            </a:extLst>
          </p:cNvPr>
          <p:cNvSpPr txBox="1"/>
          <p:nvPr/>
        </p:nvSpPr>
        <p:spPr>
          <a:xfrm>
            <a:off x="714142" y="173041"/>
            <a:ext cx="7976799" cy="461665"/>
          </a:xfrm>
          <a:prstGeom prst="rect">
            <a:avLst/>
          </a:prstGeom>
          <a:noFill/>
        </p:spPr>
        <p:txBody>
          <a:bodyPr wrap="none" rtlCol="0">
            <a:spAutoFit/>
          </a:bodyPr>
          <a:lstStyle/>
          <a:p>
            <a:r>
              <a:rPr lang="es-ES" sz="2400" b="1" dirty="0"/>
              <a:t>PROBLEMÁTICA DEL AGUA EN LA AGRICULTURA VALENCIANA</a:t>
            </a:r>
          </a:p>
        </p:txBody>
      </p:sp>
    </p:spTree>
    <p:extLst>
      <p:ext uri="{BB962C8B-B14F-4D97-AF65-F5344CB8AC3E}">
        <p14:creationId xmlns:p14="http://schemas.microsoft.com/office/powerpoint/2010/main" val="35093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4215257" y="1636694"/>
            <a:ext cx="4928743" cy="2092881"/>
            <a:chOff x="4010645" y="4339693"/>
            <a:chExt cx="4928743" cy="2092881"/>
          </a:xfrm>
        </p:grpSpPr>
        <p:sp>
          <p:nvSpPr>
            <p:cNvPr id="6" name="CuadroTexto 5"/>
            <p:cNvSpPr txBox="1"/>
            <p:nvPr/>
          </p:nvSpPr>
          <p:spPr>
            <a:xfrm>
              <a:off x="4010645" y="4339693"/>
              <a:ext cx="4928743" cy="461665"/>
            </a:xfrm>
            <a:prstGeom prst="rect">
              <a:avLst/>
            </a:prstGeom>
            <a:noFill/>
          </p:spPr>
          <p:txBody>
            <a:bodyPr wrap="square" rtlCol="0">
              <a:spAutoFit/>
            </a:bodyPr>
            <a:lstStyle/>
            <a:p>
              <a:pPr algn="ctr"/>
              <a:r>
                <a:rPr lang="es-ES_tradnl" sz="2400" b="1" dirty="0"/>
                <a:t>Efectos de la salinidad en los cultivos</a:t>
              </a:r>
              <a:endParaRPr lang="es-ES" sz="2400" b="1" dirty="0"/>
            </a:p>
          </p:txBody>
        </p:sp>
        <p:sp>
          <p:nvSpPr>
            <p:cNvPr id="9" name="CuadroTexto 8"/>
            <p:cNvSpPr txBox="1"/>
            <p:nvPr/>
          </p:nvSpPr>
          <p:spPr>
            <a:xfrm>
              <a:off x="4526917" y="4801358"/>
              <a:ext cx="3838355" cy="1631216"/>
            </a:xfrm>
            <a:prstGeom prst="rect">
              <a:avLst/>
            </a:prstGeom>
            <a:noFill/>
          </p:spPr>
          <p:txBody>
            <a:bodyPr wrap="square" rtlCol="0">
              <a:spAutoFit/>
            </a:bodyPr>
            <a:lstStyle/>
            <a:p>
              <a:pPr marL="285750" indent="-285750">
                <a:buFont typeface="Arial" panose="020B0604020202020204" pitchFamily="34" charset="0"/>
                <a:buChar char="•"/>
              </a:pPr>
              <a:r>
                <a:rPr lang="es-ES_tradnl" sz="2000" dirty="0"/>
                <a:t>Desequilibrios nutricionales</a:t>
              </a:r>
            </a:p>
            <a:p>
              <a:pPr marL="285750" indent="-285750">
                <a:buFont typeface="Arial" panose="020B0604020202020204" pitchFamily="34" charset="0"/>
                <a:buChar char="•"/>
              </a:pPr>
              <a:r>
                <a:rPr lang="es-ES_tradnl" sz="2000" dirty="0"/>
                <a:t>Alteraciones fisiológicas</a:t>
              </a:r>
            </a:p>
            <a:p>
              <a:pPr marL="285750" indent="-285750">
                <a:buFont typeface="Arial" panose="020B0604020202020204" pitchFamily="34" charset="0"/>
                <a:buChar char="•"/>
              </a:pPr>
              <a:r>
                <a:rPr lang="es-ES_tradnl" sz="2000" dirty="0"/>
                <a:t>Reducción del crecimiento</a:t>
              </a:r>
            </a:p>
            <a:p>
              <a:pPr marL="285750" indent="-285750">
                <a:buFont typeface="Arial" panose="020B0604020202020204" pitchFamily="34" charset="0"/>
                <a:buChar char="•"/>
              </a:pPr>
              <a:r>
                <a:rPr lang="es-ES_tradnl" sz="2000" dirty="0"/>
                <a:t>Menor rendimiento</a:t>
              </a:r>
              <a:endParaRPr lang="es-ES" sz="2000" dirty="0"/>
            </a:p>
            <a:p>
              <a:pPr marL="285750" indent="-285750">
                <a:buFont typeface="Arial" panose="020B0604020202020204" pitchFamily="34" charset="0"/>
                <a:buChar char="•"/>
              </a:pPr>
              <a:r>
                <a:rPr lang="es-ES_tradnl" sz="2000" dirty="0"/>
                <a:t>Menor calidad del fruto</a:t>
              </a:r>
            </a:p>
          </p:txBody>
        </p:sp>
      </p:grpSp>
      <p:grpSp>
        <p:nvGrpSpPr>
          <p:cNvPr id="20" name="Grupo 19"/>
          <p:cNvGrpSpPr/>
          <p:nvPr/>
        </p:nvGrpSpPr>
        <p:grpSpPr>
          <a:xfrm>
            <a:off x="0" y="807032"/>
            <a:ext cx="4151196" cy="5948706"/>
            <a:chOff x="0" y="807032"/>
            <a:chExt cx="4151196" cy="5948706"/>
          </a:xfrm>
        </p:grpSpPr>
        <p:pic>
          <p:nvPicPr>
            <p:cNvPr id="18" name="Imagen 17"/>
            <p:cNvPicPr>
              <a:picLocks noChangeAspect="1"/>
            </p:cNvPicPr>
            <p:nvPr/>
          </p:nvPicPr>
          <p:blipFill>
            <a:blip r:embed="rId3"/>
            <a:stretch>
              <a:fillRect/>
            </a:stretch>
          </p:blipFill>
          <p:spPr>
            <a:xfrm>
              <a:off x="81491" y="1238393"/>
              <a:ext cx="4069705" cy="5293970"/>
            </a:xfrm>
            <a:prstGeom prst="rect">
              <a:avLst/>
            </a:prstGeom>
          </p:spPr>
        </p:pic>
        <p:grpSp>
          <p:nvGrpSpPr>
            <p:cNvPr id="10" name="Grupo 9"/>
            <p:cNvGrpSpPr/>
            <p:nvPr/>
          </p:nvGrpSpPr>
          <p:grpSpPr>
            <a:xfrm>
              <a:off x="0" y="807032"/>
              <a:ext cx="3954115" cy="5948706"/>
              <a:chOff x="0" y="807032"/>
              <a:chExt cx="3954115" cy="5948706"/>
            </a:xfrm>
          </p:grpSpPr>
          <p:sp>
            <p:nvSpPr>
              <p:cNvPr id="16" name="CuadroTexto 15"/>
              <p:cNvSpPr txBox="1"/>
              <p:nvPr/>
            </p:nvSpPr>
            <p:spPr>
              <a:xfrm>
                <a:off x="0" y="6478739"/>
                <a:ext cx="1691617" cy="276999"/>
              </a:xfrm>
              <a:prstGeom prst="rect">
                <a:avLst/>
              </a:prstGeom>
              <a:noFill/>
            </p:spPr>
            <p:txBody>
              <a:bodyPr wrap="none" rtlCol="0">
                <a:spAutoFit/>
              </a:bodyPr>
              <a:lstStyle/>
              <a:p>
                <a:r>
                  <a:rPr lang="es-ES" sz="1200" dirty="0"/>
                  <a:t>(</a:t>
                </a:r>
                <a:r>
                  <a:rPr lang="es-ES" sz="1200" dirty="0" err="1"/>
                  <a:t>Maas</a:t>
                </a:r>
                <a:r>
                  <a:rPr lang="es-ES" sz="1200" dirty="0"/>
                  <a:t> y Hoffman, 1977)</a:t>
                </a:r>
              </a:p>
            </p:txBody>
          </p:sp>
          <p:sp>
            <p:nvSpPr>
              <p:cNvPr id="5" name="CuadroTexto 4"/>
              <p:cNvSpPr txBox="1"/>
              <p:nvPr/>
            </p:nvSpPr>
            <p:spPr>
              <a:xfrm>
                <a:off x="224055" y="807032"/>
                <a:ext cx="3730060" cy="523220"/>
              </a:xfrm>
              <a:prstGeom prst="rect">
                <a:avLst/>
              </a:prstGeom>
              <a:noFill/>
            </p:spPr>
            <p:txBody>
              <a:bodyPr wrap="none" rtlCol="0">
                <a:spAutoFit/>
              </a:bodyPr>
              <a:lstStyle/>
              <a:p>
                <a:r>
                  <a:rPr lang="es-ES_tradnl" sz="2800" b="1" dirty="0"/>
                  <a:t>Tolerancia a la salinidad</a:t>
                </a:r>
                <a:endParaRPr lang="es-ES" sz="2800" b="1" dirty="0"/>
              </a:p>
            </p:txBody>
          </p:sp>
        </p:grpSp>
      </p:grpSp>
      <p:sp>
        <p:nvSpPr>
          <p:cNvPr id="7" name="Rectángulo 6"/>
          <p:cNvSpPr/>
          <p:nvPr/>
        </p:nvSpPr>
        <p:spPr>
          <a:xfrm>
            <a:off x="81491" y="1761613"/>
            <a:ext cx="4021499" cy="33344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4839075" y="4621141"/>
            <a:ext cx="3681105" cy="1200329"/>
          </a:xfrm>
          <a:prstGeom prst="rect">
            <a:avLst/>
          </a:prstGeom>
          <a:solidFill>
            <a:srgbClr val="FFCC00"/>
          </a:solidFill>
          <a:effectLst>
            <a:outerShdw blurRad="63500" sx="102000" sy="102000" algn="ctr" rotWithShape="0">
              <a:prstClr val="black">
                <a:alpha val="40000"/>
              </a:prstClr>
            </a:outerShdw>
          </a:effectLst>
        </p:spPr>
        <p:txBody>
          <a:bodyPr wrap="square" rtlCol="0">
            <a:spAutoFit/>
          </a:bodyPr>
          <a:lstStyle/>
          <a:p>
            <a:pPr algn="ctr"/>
            <a:r>
              <a:rPr lang="es-ES" sz="2400" b="1" dirty="0"/>
              <a:t>Nuevas fuentes de agua que mejoren la calidad del agua de riego</a:t>
            </a:r>
          </a:p>
        </p:txBody>
      </p:sp>
      <p:sp>
        <p:nvSpPr>
          <p:cNvPr id="21" name="Rectángulo 20">
            <a:extLst>
              <a:ext uri="{FF2B5EF4-FFF2-40B4-BE49-F238E27FC236}">
                <a16:creationId xmlns:a16="http://schemas.microsoft.com/office/drawing/2014/main" id="{B26FB0B5-0940-4535-825C-62E3B258E851}"/>
              </a:ext>
            </a:extLst>
          </p:cNvPr>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152D9A5B-6F14-478A-A47D-117DD2B0447B}"/>
              </a:ext>
            </a:extLst>
          </p:cNvPr>
          <p:cNvSpPr txBox="1"/>
          <p:nvPr/>
        </p:nvSpPr>
        <p:spPr>
          <a:xfrm>
            <a:off x="714142" y="173041"/>
            <a:ext cx="7976799" cy="461665"/>
          </a:xfrm>
          <a:prstGeom prst="rect">
            <a:avLst/>
          </a:prstGeom>
          <a:noFill/>
        </p:spPr>
        <p:txBody>
          <a:bodyPr wrap="none" rtlCol="0">
            <a:spAutoFit/>
          </a:bodyPr>
          <a:lstStyle/>
          <a:p>
            <a:r>
              <a:rPr lang="es-ES" sz="2400" b="1" dirty="0"/>
              <a:t>PROBLEMÁTICA DEL AGUA EN LA AGRICULTURA VALENCIANA</a:t>
            </a:r>
          </a:p>
        </p:txBody>
      </p:sp>
    </p:spTree>
    <p:extLst>
      <p:ext uri="{BB962C8B-B14F-4D97-AF65-F5344CB8AC3E}">
        <p14:creationId xmlns:p14="http://schemas.microsoft.com/office/powerpoint/2010/main" val="19881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572000" y="1209743"/>
            <a:ext cx="4572000" cy="369332"/>
          </a:xfrm>
          <a:prstGeom prst="rect">
            <a:avLst/>
          </a:prstGeom>
        </p:spPr>
        <p:txBody>
          <a:bodyPr>
            <a:spAutoFit/>
          </a:bodyPr>
          <a:lstStyle/>
          <a:p>
            <a:endParaRPr lang="es-ES" dirty="0"/>
          </a:p>
        </p:txBody>
      </p:sp>
      <p:grpSp>
        <p:nvGrpSpPr>
          <p:cNvPr id="16" name="Grupo 15"/>
          <p:cNvGrpSpPr/>
          <p:nvPr/>
        </p:nvGrpSpPr>
        <p:grpSpPr>
          <a:xfrm>
            <a:off x="1605774" y="1976319"/>
            <a:ext cx="5898997" cy="1175683"/>
            <a:chOff x="1605774" y="2613765"/>
            <a:chExt cx="5898997" cy="1175683"/>
          </a:xfrm>
        </p:grpSpPr>
        <p:sp>
          <p:nvSpPr>
            <p:cNvPr id="8" name="Rectángulo 7"/>
            <p:cNvSpPr/>
            <p:nvPr/>
          </p:nvSpPr>
          <p:spPr>
            <a:xfrm>
              <a:off x="1605774" y="3081562"/>
              <a:ext cx="5898997" cy="707886"/>
            </a:xfrm>
            <a:prstGeom prst="rect">
              <a:avLst/>
            </a:prstGeom>
            <a:solidFill>
              <a:schemeClr val="accent1">
                <a:lumMod val="20000"/>
                <a:lumOff val="80000"/>
              </a:schemeClr>
            </a:solidFill>
            <a:effectLst>
              <a:outerShdw blurRad="63500" sx="102000" sy="102000" algn="ctr" rotWithShape="0">
                <a:prstClr val="black">
                  <a:alpha val="40000"/>
                </a:prstClr>
              </a:outerShdw>
            </a:effectLst>
          </p:spPr>
          <p:txBody>
            <a:bodyPr wrap="square">
              <a:spAutoFit/>
            </a:bodyPr>
            <a:lstStyle/>
            <a:p>
              <a:pPr algn="ctr"/>
              <a:r>
                <a:rPr lang="es-ES_tradnl" sz="4000" b="1" dirty="0"/>
                <a:t>Nueva cultura del agua</a:t>
              </a:r>
              <a:endParaRPr lang="es-ES" sz="4000" b="1" dirty="0"/>
            </a:p>
          </p:txBody>
        </p:sp>
        <p:sp>
          <p:nvSpPr>
            <p:cNvPr id="9" name="Flecha abajo 8"/>
            <p:cNvSpPr/>
            <p:nvPr/>
          </p:nvSpPr>
          <p:spPr>
            <a:xfrm>
              <a:off x="4445153" y="2613765"/>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7" name="Grupo 16"/>
          <p:cNvGrpSpPr/>
          <p:nvPr/>
        </p:nvGrpSpPr>
        <p:grpSpPr>
          <a:xfrm>
            <a:off x="4799322" y="3325512"/>
            <a:ext cx="3762786" cy="1236716"/>
            <a:chOff x="3674734" y="3801951"/>
            <a:chExt cx="3762786" cy="1236716"/>
          </a:xfrm>
        </p:grpSpPr>
        <p:sp>
          <p:nvSpPr>
            <p:cNvPr id="4" name="CuadroTexto 3"/>
            <p:cNvSpPr txBox="1"/>
            <p:nvPr/>
          </p:nvSpPr>
          <p:spPr>
            <a:xfrm>
              <a:off x="3674734" y="4330781"/>
              <a:ext cx="3762786" cy="707886"/>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s-ES_tradnl" sz="2000" b="1" dirty="0"/>
                <a:t>FUENTES ALTERNATIVAS DE AGUA PARA EL RIEGO AGRÍCOLA</a:t>
              </a:r>
              <a:endParaRPr lang="es-ES" sz="2000" b="1" dirty="0"/>
            </a:p>
          </p:txBody>
        </p:sp>
        <p:sp>
          <p:nvSpPr>
            <p:cNvPr id="10" name="Flecha abajo 9"/>
            <p:cNvSpPr/>
            <p:nvPr/>
          </p:nvSpPr>
          <p:spPr>
            <a:xfrm>
              <a:off x="4993400" y="3801951"/>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24" name="Grupo 23"/>
          <p:cNvGrpSpPr/>
          <p:nvPr/>
        </p:nvGrpSpPr>
        <p:grpSpPr>
          <a:xfrm>
            <a:off x="351041" y="4665699"/>
            <a:ext cx="8457872" cy="1884213"/>
            <a:chOff x="180747" y="4675789"/>
            <a:chExt cx="8457872" cy="1884213"/>
          </a:xfrm>
        </p:grpSpPr>
        <p:grpSp>
          <p:nvGrpSpPr>
            <p:cNvPr id="23" name="Grupo 22"/>
            <p:cNvGrpSpPr/>
            <p:nvPr/>
          </p:nvGrpSpPr>
          <p:grpSpPr>
            <a:xfrm>
              <a:off x="180747" y="4675789"/>
              <a:ext cx="8457872" cy="1161301"/>
              <a:chOff x="180747" y="4675789"/>
              <a:chExt cx="8457872" cy="1161301"/>
            </a:xfrm>
          </p:grpSpPr>
          <p:grpSp>
            <p:nvGrpSpPr>
              <p:cNvPr id="19" name="Grupo 18"/>
              <p:cNvGrpSpPr/>
              <p:nvPr/>
            </p:nvGrpSpPr>
            <p:grpSpPr>
              <a:xfrm>
                <a:off x="180747" y="4918609"/>
                <a:ext cx="4606839" cy="918481"/>
                <a:chOff x="180747" y="4918609"/>
                <a:chExt cx="4606839" cy="918481"/>
              </a:xfrm>
            </p:grpSpPr>
            <p:sp>
              <p:nvSpPr>
                <p:cNvPr id="11" name="Flecha abajo 10"/>
                <p:cNvSpPr/>
                <p:nvPr/>
              </p:nvSpPr>
              <p:spPr>
                <a:xfrm rot="2973731">
                  <a:off x="4110357" y="4566956"/>
                  <a:ext cx="208341" cy="911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180747" y="5436980"/>
                  <a:ext cx="4606839" cy="400110"/>
                </a:xfrm>
                <a:prstGeom prst="rect">
                  <a:avLst/>
                </a:prstGeom>
                <a:solidFill>
                  <a:schemeClr val="bg2">
                    <a:lumMod val="90000"/>
                  </a:schemeClr>
                </a:solidFill>
                <a:effectLst>
                  <a:outerShdw blurRad="63500" sx="102000" sy="102000" algn="ctr" rotWithShape="0">
                    <a:prstClr val="black">
                      <a:alpha val="40000"/>
                    </a:prstClr>
                  </a:outerShdw>
                </a:effectLst>
              </p:spPr>
              <p:txBody>
                <a:bodyPr wrap="none" rtlCol="0">
                  <a:spAutoFit/>
                </a:bodyPr>
                <a:lstStyle/>
                <a:p>
                  <a:r>
                    <a:rPr lang="es-ES_tradnl" sz="2000" b="1" dirty="0"/>
                    <a:t>REUTILIZACIÓN DE AGUAS REGENERADAS</a:t>
                  </a:r>
                  <a:endParaRPr lang="es-ES" sz="2000" b="1" dirty="0"/>
                </a:p>
              </p:txBody>
            </p:sp>
          </p:grpSp>
          <p:grpSp>
            <p:nvGrpSpPr>
              <p:cNvPr id="20" name="Grupo 19"/>
              <p:cNvGrpSpPr/>
              <p:nvPr/>
            </p:nvGrpSpPr>
            <p:grpSpPr>
              <a:xfrm>
                <a:off x="5229672" y="4675789"/>
                <a:ext cx="3408947" cy="1161301"/>
                <a:chOff x="5229672" y="4675789"/>
                <a:chExt cx="3408947" cy="1161301"/>
              </a:xfrm>
            </p:grpSpPr>
            <p:sp>
              <p:nvSpPr>
                <p:cNvPr id="13" name="Flecha abajo 12"/>
                <p:cNvSpPr/>
                <p:nvPr/>
              </p:nvSpPr>
              <p:spPr>
                <a:xfrm rot="18900000" flipH="1">
                  <a:off x="6704363" y="4675789"/>
                  <a:ext cx="174583" cy="642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5229672" y="5436980"/>
                  <a:ext cx="3408947" cy="400110"/>
                </a:xfrm>
                <a:prstGeom prst="rect">
                  <a:avLst/>
                </a:prstGeom>
                <a:solidFill>
                  <a:srgbClr val="FFCC00"/>
                </a:solidFill>
                <a:effectLst>
                  <a:outerShdw blurRad="63500" sx="102000" sy="102000" algn="ctr" rotWithShape="0">
                    <a:prstClr val="black">
                      <a:alpha val="40000"/>
                    </a:prstClr>
                  </a:outerShdw>
                </a:effectLst>
              </p:spPr>
              <p:txBody>
                <a:bodyPr wrap="none" rtlCol="0">
                  <a:spAutoFit/>
                </a:bodyPr>
                <a:lstStyle/>
                <a:p>
                  <a:r>
                    <a:rPr lang="es-ES_tradnl" sz="2000" b="1" dirty="0"/>
                    <a:t>AGUA MARINA DESALINIZADA</a:t>
                  </a:r>
                  <a:endParaRPr lang="es-ES" sz="2000" b="1" dirty="0"/>
                </a:p>
              </p:txBody>
            </p:sp>
          </p:grpSp>
        </p:grpSp>
        <p:sp>
          <p:nvSpPr>
            <p:cNvPr id="15" name="CuadroTexto 14"/>
            <p:cNvSpPr txBox="1"/>
            <p:nvPr/>
          </p:nvSpPr>
          <p:spPr>
            <a:xfrm>
              <a:off x="478119" y="6098337"/>
              <a:ext cx="7788286" cy="461665"/>
            </a:xfrm>
            <a:prstGeom prst="rect">
              <a:avLst/>
            </a:prstGeom>
            <a:solidFill>
              <a:srgbClr val="FFCCFF"/>
            </a:solidFill>
            <a:effectLst>
              <a:outerShdw blurRad="63500" sx="102000" sy="102000" algn="ctr" rotWithShape="0">
                <a:prstClr val="black">
                  <a:alpha val="40000"/>
                </a:prstClr>
              </a:outerShdw>
            </a:effectLst>
          </p:spPr>
          <p:txBody>
            <a:bodyPr wrap="none" rtlCol="0">
              <a:spAutoFit/>
            </a:bodyPr>
            <a:lstStyle/>
            <a:p>
              <a:r>
                <a:rPr lang="es-ES_tradnl" sz="2400" b="1" dirty="0"/>
                <a:t>PHJ 2015-2021 </a:t>
              </a:r>
              <a:r>
                <a:rPr lang="es-ES_tradnl" sz="2400" b="1" dirty="0">
                  <a:sym typeface="Wingdings" panose="05000000000000000000" pitchFamily="2" charset="2"/>
                </a:rPr>
                <a:t>  250 hm</a:t>
              </a:r>
              <a:r>
                <a:rPr lang="es-ES_tradnl" sz="2400" b="1" baseline="30000" dirty="0">
                  <a:sym typeface="Wingdings" panose="05000000000000000000" pitchFamily="2" charset="2"/>
                </a:rPr>
                <a:t>3</a:t>
              </a:r>
              <a:r>
                <a:rPr lang="es-ES_tradnl" sz="2400" b="1" dirty="0">
                  <a:sym typeface="Wingdings" panose="05000000000000000000" pitchFamily="2" charset="2"/>
                </a:rPr>
                <a:t>/año recursos no convencionales</a:t>
              </a:r>
              <a:endParaRPr lang="es-ES" sz="2400" b="1" dirty="0"/>
            </a:p>
          </p:txBody>
        </p:sp>
      </p:grpSp>
      <p:sp>
        <p:nvSpPr>
          <p:cNvPr id="27" name="Rectángulo 26">
            <a:extLst>
              <a:ext uri="{FF2B5EF4-FFF2-40B4-BE49-F238E27FC236}">
                <a16:creationId xmlns:a16="http://schemas.microsoft.com/office/drawing/2014/main" id="{C98F5EED-A64B-4BE4-8999-596DE3F0FFA0}"/>
              </a:ext>
            </a:extLst>
          </p:cNvPr>
          <p:cNvSpPr/>
          <p:nvPr/>
        </p:nvSpPr>
        <p:spPr>
          <a:xfrm>
            <a:off x="0" y="0"/>
            <a:ext cx="9144000" cy="797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4612D217-C513-488B-B3F0-BD652F1DA721}"/>
              </a:ext>
            </a:extLst>
          </p:cNvPr>
          <p:cNvSpPr/>
          <p:nvPr/>
        </p:nvSpPr>
        <p:spPr>
          <a:xfrm>
            <a:off x="123938" y="5126822"/>
            <a:ext cx="5053704" cy="929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70704" y="90081"/>
            <a:ext cx="7644809" cy="584775"/>
          </a:xfrm>
          <a:prstGeom prst="rect">
            <a:avLst/>
          </a:prstGeom>
          <a:noFill/>
        </p:spPr>
        <p:txBody>
          <a:bodyPr wrap="square" rtlCol="0">
            <a:spAutoFit/>
          </a:bodyPr>
          <a:lstStyle/>
          <a:p>
            <a:pPr algn="ctr"/>
            <a:r>
              <a:rPr lang="es-ES_tradnl" sz="3200" b="1" dirty="0"/>
              <a:t>Directiva UE 2000/60/CE - “Marco del Agua”</a:t>
            </a:r>
            <a:endParaRPr lang="es-ES" sz="3200" b="1" dirty="0"/>
          </a:p>
        </p:txBody>
      </p:sp>
      <p:sp>
        <p:nvSpPr>
          <p:cNvPr id="3" name="CuadroTexto 2">
            <a:extLst>
              <a:ext uri="{FF2B5EF4-FFF2-40B4-BE49-F238E27FC236}">
                <a16:creationId xmlns:a16="http://schemas.microsoft.com/office/drawing/2014/main" id="{CE0E8032-6F4D-4CC6-971F-B7D1DBF0E308}"/>
              </a:ext>
            </a:extLst>
          </p:cNvPr>
          <p:cNvSpPr txBox="1"/>
          <p:nvPr/>
        </p:nvSpPr>
        <p:spPr>
          <a:xfrm>
            <a:off x="120359" y="956979"/>
            <a:ext cx="8944436" cy="954107"/>
          </a:xfrm>
          <a:prstGeom prst="rect">
            <a:avLst/>
          </a:prstGeom>
          <a:solidFill>
            <a:srgbClr val="FFFFCC"/>
          </a:solidFill>
          <a:effectLst>
            <a:outerShdw blurRad="63500" sx="102000" sy="102000" algn="ctr" rotWithShape="0">
              <a:prstClr val="black">
                <a:alpha val="40000"/>
              </a:prstClr>
            </a:outerShdw>
          </a:effectLst>
        </p:spPr>
        <p:txBody>
          <a:bodyPr wrap="none" rtlCol="0">
            <a:spAutoFit/>
          </a:bodyPr>
          <a:lstStyle/>
          <a:p>
            <a:pPr algn="ctr"/>
            <a:r>
              <a:rPr lang="es-ES" sz="3200" b="1" dirty="0"/>
              <a:t>Gestión sostenible del agua</a:t>
            </a:r>
          </a:p>
          <a:p>
            <a:pPr algn="ctr"/>
            <a:r>
              <a:rPr lang="es-ES" sz="2400" dirty="0"/>
              <a:t>Atender la demanda </a:t>
            </a:r>
            <a:r>
              <a:rPr lang="es-ES" sz="2400" b="1" i="1" dirty="0"/>
              <a:t>vs</a:t>
            </a:r>
            <a:r>
              <a:rPr lang="es-ES" sz="2400" dirty="0"/>
              <a:t> Proteger las aguas superficiales y subterráneas</a:t>
            </a:r>
          </a:p>
        </p:txBody>
      </p:sp>
      <p:grpSp>
        <p:nvGrpSpPr>
          <p:cNvPr id="22" name="Grupo 21">
            <a:extLst>
              <a:ext uri="{FF2B5EF4-FFF2-40B4-BE49-F238E27FC236}">
                <a16:creationId xmlns:a16="http://schemas.microsoft.com/office/drawing/2014/main" id="{E123B8A5-B287-48AC-AC72-70D22888DE64}"/>
              </a:ext>
            </a:extLst>
          </p:cNvPr>
          <p:cNvGrpSpPr/>
          <p:nvPr/>
        </p:nvGrpSpPr>
        <p:grpSpPr>
          <a:xfrm>
            <a:off x="866899" y="3325512"/>
            <a:ext cx="2861953" cy="1167843"/>
            <a:chOff x="866899" y="3325512"/>
            <a:chExt cx="2861953" cy="1167843"/>
          </a:xfrm>
        </p:grpSpPr>
        <p:sp>
          <p:nvSpPr>
            <p:cNvPr id="21" name="CuadroTexto 20">
              <a:extLst>
                <a:ext uri="{FF2B5EF4-FFF2-40B4-BE49-F238E27FC236}">
                  <a16:creationId xmlns:a16="http://schemas.microsoft.com/office/drawing/2014/main" id="{589F22F7-AEB4-49E9-BED1-25AA3C0DCD4E}"/>
                </a:ext>
              </a:extLst>
            </p:cNvPr>
            <p:cNvSpPr txBox="1"/>
            <p:nvPr/>
          </p:nvSpPr>
          <p:spPr>
            <a:xfrm>
              <a:off x="866899" y="3785469"/>
              <a:ext cx="2861953" cy="707886"/>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s-ES" sz="2000" b="1" dirty="0"/>
                <a:t>Ahorro y eficiencia del uso del agua</a:t>
              </a:r>
            </a:p>
          </p:txBody>
        </p:sp>
        <p:sp>
          <p:nvSpPr>
            <p:cNvPr id="29" name="Flecha abajo 8">
              <a:extLst>
                <a:ext uri="{FF2B5EF4-FFF2-40B4-BE49-F238E27FC236}">
                  <a16:creationId xmlns:a16="http://schemas.microsoft.com/office/drawing/2014/main" id="{69F46953-B0B0-4057-BF5A-92D30C2039D2}"/>
                </a:ext>
              </a:extLst>
            </p:cNvPr>
            <p:cNvSpPr/>
            <p:nvPr/>
          </p:nvSpPr>
          <p:spPr>
            <a:xfrm>
              <a:off x="2427138" y="3325512"/>
              <a:ext cx="227322" cy="382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0080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1"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700"/>
                                        <p:tgtEl>
                                          <p:spTgt spid="22"/>
                                        </p:tgtEl>
                                      </p:cBhvr>
                                    </p:animEffect>
                                  </p:childTnLst>
                                </p:cTn>
                              </p:par>
                            </p:childTnLst>
                          </p:cTn>
                        </p:par>
                        <p:par>
                          <p:cTn id="17" fill="hold">
                            <p:stCondLst>
                              <p:cond delay="1700"/>
                            </p:stCondLst>
                            <p:childTnLst>
                              <p:par>
                                <p:cTn id="18" presetID="22" presetClass="entr" presetSubtype="1"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7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9968</TotalTime>
  <Words>2813</Words>
  <Application>Microsoft Office PowerPoint</Application>
  <PresentationFormat>Presentación en pantalla (4:3)</PresentationFormat>
  <Paragraphs>489</Paragraphs>
  <Slides>34</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Abadi</vt:lpstr>
      <vt:lpstr>Arial</vt:lpstr>
      <vt:lpstr>Calibri</vt:lpstr>
      <vt:lpstr>Calibri Light</vt:lpstr>
      <vt:lpstr>Courier New</vt:lpstr>
      <vt:lpstr>Times New Roman</vt:lpstr>
      <vt:lpstr>Office Theme</vt:lpstr>
      <vt:lpstr>ESTRATEGIAS AGRONÓMICAS PARA MEJORAR EL USO DE LAS AGUAS NO CONVENCIONALES PARA EL RIEGO Valencia, 28 de enero 2020 Jornada técnica sobre el regadío en la Comunidad Valenciana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perez_juaperb@gva.es</vt:lpstr>
    </vt:vector>
  </TitlesOfParts>
  <Company>C.A.R.M.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PEREZ PEREZ, JUAN GABRIEL</dc:creator>
  <cp:lastModifiedBy>Juan Gabriel Pérez Pérez</cp:lastModifiedBy>
  <cp:revision>865</cp:revision>
  <cp:lastPrinted>2018-06-27T12:48:51Z</cp:lastPrinted>
  <dcterms:created xsi:type="dcterms:W3CDTF">2018-05-31T10:21:35Z</dcterms:created>
  <dcterms:modified xsi:type="dcterms:W3CDTF">2020-01-28T06:00:06Z</dcterms:modified>
</cp:coreProperties>
</file>