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62" r:id="rId4"/>
    <p:sldId id="263" r:id="rId5"/>
    <p:sldId id="264" r:id="rId6"/>
    <p:sldId id="291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94" r:id="rId17"/>
    <p:sldId id="295" r:id="rId18"/>
    <p:sldId id="29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2A7DC-1EBE-1180-2E7D-8B8359268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C20F12-FA85-09FB-7165-622721852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D7DD4-6168-E0F4-4714-04D68F5F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3B542-686F-21C0-44AC-4D483CDD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48273-4D89-1461-AAC8-CFB1ADF8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78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AD69C-9203-BF4C-778C-0CA746CF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8A4085-924D-B535-2562-E4ABC2777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B550D9-B190-3653-E191-DB097C67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368A5-7276-A304-519A-91B2D2AB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719CC-70D7-4EC5-A834-3F94DCD3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04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5E858D-AF35-4FB9-39C0-75FFB7ABB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4A9ED8-33E6-9001-6801-77AEC252A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D5D2C-630C-D84E-8963-CC42AE8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78D2C1-AEAA-152F-0FBC-A89C3971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1946E-73BC-0A1A-004A-7EE0ECD9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6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5D7C3-BDEB-2EC1-02DD-C05964D0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68747-15F9-ACD9-5830-FC0E1C01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C594E-9352-88DA-A26D-518F5EB9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8C463-A460-447C-B2AF-DF1FA55C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9C6F0-54D3-7675-FBB4-D4C1604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2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108A-7E03-8F54-573A-4DD865C1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A8BF0-D949-31E6-BDCD-6F63F99E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CA90A-F09E-A303-4744-C3E79BC5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DE53C8-508D-7720-566A-DBC243AF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5D27E-1035-5DF5-A86E-235FB5C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4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7E9B4-5EC2-4733-60AD-DB9DB0CB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C41572-1DA9-AAC4-7EE1-6D3FB4D96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F2F96-9A52-4DA5-12B6-1D165FE6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9F3FB5-E3BB-BB40-0B6D-6ABF105C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45853-9A20-6195-20FF-A574B99D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78C23C-AEA9-579D-C611-1DD0F7BF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1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783C4-07D1-4FEA-CB0B-1454DBC6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25B0D0-0A2F-D71D-76F5-25DAA53D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553E96-8FA4-7EB2-2FEB-2DB41D8D6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143A4-9B90-1D90-2DAC-82555C1E9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BE13D7-A59A-C3D9-BA69-6FF012285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497FCE-E4B4-B385-0D43-9BE5BECC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AA1A3E-B27F-CD42-5F14-C7D85AB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539662-D00A-C23B-7451-346136E0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9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5259B-19EF-94C3-2474-0B412EC3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3E9B6C-E3D5-5D83-8B71-6E85B9C3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EDE7DF-CF00-0C79-BCFF-BE5910D9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F91CCA-61A9-5418-86FA-6D1F3EA4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5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B95B55-1ED3-4864-C5E7-47991BCA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00D5BC-C39A-B975-4FF6-02E9F7B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9E51C0-6E83-1013-3F13-D711981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08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98FA5-9F54-2DEF-88D2-FD4C93DE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97CB4-C195-B616-A018-4C907CFE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91066-7C10-135A-4DC3-EBA1B4A7F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0F3271-3F43-49EC-7127-E0770C6C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0553E-5FF9-7DED-3A20-EDE9FBBA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661403-C29C-4E08-13EE-50FE6FEB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41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B499D-3A99-E670-B248-08017DC0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7FFB4B-4820-2AAB-51D6-8F500E43A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A7C051-CADD-0FCD-3C4A-F0E1D3B6E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931A6A-3D12-FE93-8AA4-2C6D0D7A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22A031-B9C8-A255-CEF5-DC3CD3DC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E81D7-3F2E-A794-8F47-59A06F34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84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91D5F8-BB1D-4115-7933-4B1866C4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00048-D492-FD79-F29D-E4B2D92E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7E36A-9365-5ED6-6D73-121D21838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C5F0-894A-4A2B-89EF-C7381564297E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84293-49D9-7F14-1F5A-3AFDE35F7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EC138-1493-C2C7-76E3-D68A69C48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87FE-2B90-41E2-A6C1-638D79D6A2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62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G"/><Relationship Id="rId7" Type="http://schemas.openxmlformats.org/officeDocument/2006/relationships/image" Target="../media/image2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8BB10F-3DDD-2ACD-B7BB-9E4F2B86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81" y="801864"/>
            <a:ext cx="5025782" cy="1486339"/>
          </a:xfrm>
        </p:spPr>
        <p:txBody>
          <a:bodyPr anchor="b">
            <a:normAutofit/>
          </a:bodyPr>
          <a:lstStyle/>
          <a:p>
            <a:pPr algn="ctr"/>
            <a:r>
              <a:rPr lang="es-ES" sz="33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regadío o es sostenible o no habrá regadío</a:t>
            </a:r>
            <a:endParaRPr lang="es-ES" sz="33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A1653831-90C7-2D97-085D-028C9388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154912"/>
            <a:ext cx="4333572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/>
              <a:t>Para que exista esta sostenibilidad tenemos que tener en cuenta: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1800" dirty="0"/>
              <a:t>PRIMERO: SEGURIDAD DEL RECURSO</a:t>
            </a:r>
          </a:p>
          <a:p>
            <a:r>
              <a:rPr lang="es-ES" sz="1800" dirty="0"/>
              <a:t>SEGUNDO: EFICIENCIA DE ESTE RECURSO</a:t>
            </a:r>
          </a:p>
          <a:p>
            <a:r>
              <a:rPr lang="es-ES" sz="1800" dirty="0"/>
              <a:t>TERCERO: La sostenibilidad medio-ambiental del uso del Recurso</a:t>
            </a:r>
          </a:p>
        </p:txBody>
      </p:sp>
      <p:pic>
        <p:nvPicPr>
          <p:cNvPr id="6" name="Imagen 5" descr="Una rama con hojas verdes&#10;&#10;Descripción generada automáticamente">
            <a:extLst>
              <a:ext uri="{FF2B5EF4-FFF2-40B4-BE49-F238E27FC236}">
                <a16:creationId xmlns:a16="http://schemas.microsoft.com/office/drawing/2014/main" id="{52F2C1E4-64EC-F2A4-09DF-817D8926F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2781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AF40F34-D107-CC53-98C6-3F7532440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94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n 7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75AE38B-A8DB-EA35-C809-B38016098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Imagen 7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BDC122F-B259-0E2A-F79A-07A4F7C02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342632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0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quemático&#10;&#10;Descripción generada automáticamente con confianza media">
            <a:extLst>
              <a:ext uri="{FF2B5EF4-FFF2-40B4-BE49-F238E27FC236}">
                <a16:creationId xmlns:a16="http://schemas.microsoft.com/office/drawing/2014/main" id="{00E07CBE-5A52-20FB-41A2-31EC8A46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4680" r="8868" b="3973"/>
          <a:stretch/>
        </p:blipFill>
        <p:spPr>
          <a:xfrm>
            <a:off x="792976" y="263379"/>
            <a:ext cx="4490226" cy="6307199"/>
          </a:xfrm>
          <a:prstGeom prst="rect">
            <a:avLst/>
          </a:prstGeom>
        </p:spPr>
      </p:pic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7226BDC0-7C5C-85A3-5C80-D03DF5317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t="14546" r="8869" b="5185"/>
          <a:stretch/>
        </p:blipFill>
        <p:spPr>
          <a:xfrm>
            <a:off x="6908799" y="263379"/>
            <a:ext cx="4599710" cy="63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, Tabla&#10;&#10;Descripción generada automáticamente">
            <a:extLst>
              <a:ext uri="{FF2B5EF4-FFF2-40B4-BE49-F238E27FC236}">
                <a16:creationId xmlns:a16="http://schemas.microsoft.com/office/drawing/2014/main" id="{0F8A3DE8-4CA4-F410-57D6-CA2B3101B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14680" r="8678" b="4512"/>
          <a:stretch/>
        </p:blipFill>
        <p:spPr>
          <a:xfrm>
            <a:off x="692726" y="332508"/>
            <a:ext cx="4476493" cy="6246269"/>
          </a:xfrm>
          <a:prstGeom prst="rect">
            <a:avLst/>
          </a:prstGeom>
        </p:spPr>
      </p:pic>
      <p:pic>
        <p:nvPicPr>
          <p:cNvPr id="7" name="Imagen 6" descr="Un conjunto de letras negras en un fondo blanco&#10;&#10;Descripción generada automáticamente">
            <a:extLst>
              <a:ext uri="{FF2B5EF4-FFF2-40B4-BE49-F238E27FC236}">
                <a16:creationId xmlns:a16="http://schemas.microsoft.com/office/drawing/2014/main" id="{027C3EEB-D630-FC39-C891-BEE6CDB76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14680" r="8678" b="21077"/>
          <a:stretch/>
        </p:blipFill>
        <p:spPr>
          <a:xfrm>
            <a:off x="5939328" y="332508"/>
            <a:ext cx="5631677" cy="62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3DDF7-9C09-2FB3-AA74-AB6130853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942" y="-415880"/>
            <a:ext cx="10468598" cy="23876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DECRETO 81/2022, de 10 de junio, del Consell, por el que se amplían, en el ámbito de la Comunitat Valenciana, los municipios designados como zonas vulnerables a la contaminación de las aguas subterráneas por nitratos procedentes de fuentes agrarias.</a:t>
            </a: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084ABC11-8DC5-BF96-FEF1-903081D7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068171"/>
            <a:ext cx="102203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3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F1611EC-1F7A-4475-B0E0-D3E30281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472705"/>
            <a:ext cx="11442818" cy="10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i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</a:rPr>
              <a:t>Términos municipales designados como zonas vulnerables asociados a las masas de agua superficiales afectadas por la contaminación por nitratos de origen agrario en la Comunitat Valenciana</a:t>
            </a:r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45C5E9F9-2ACA-3DE3-76C9-EEF85BD3B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45483" r="8342" b="10280"/>
          <a:stretch/>
        </p:blipFill>
        <p:spPr>
          <a:xfrm>
            <a:off x="661852" y="2016807"/>
            <a:ext cx="11022004" cy="41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0874B483-2374-522B-C5FF-EBF07287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20935" r="8255" b="10405"/>
          <a:stretch/>
        </p:blipFill>
        <p:spPr>
          <a:xfrm>
            <a:off x="883066" y="392713"/>
            <a:ext cx="10425868" cy="6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298D9E18-6055-29D5-B61A-A50BC0E73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20810" r="8432" b="43925"/>
          <a:stretch/>
        </p:blipFill>
        <p:spPr>
          <a:xfrm>
            <a:off x="491697" y="1427147"/>
            <a:ext cx="11174399" cy="33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E64649-C1B3-7652-B04F-18276016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999"/>
            <a:ext cx="10515600" cy="4351338"/>
          </a:xfrm>
        </p:spPr>
        <p:txBody>
          <a:bodyPr/>
          <a:lstStyle/>
          <a:p>
            <a:r>
              <a:rPr lang="es-E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Real Decreto 47/2022, de 18 de enero, sobre Protección de las Aguas Contra la Contaminación difusa producida por los Nitratos procedentes de fuentes agrarias.</a:t>
            </a:r>
            <a:endParaRPr lang="es-E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dirty="0"/>
          </a:p>
          <a:p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Real Decreto 1051/2022, de 27 de diciembre, por el que se establecen Normas para la Nutrición Sostenible en suelos Agrarios.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05CDC3-7B73-A006-FDCE-B3389F64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066652F-20EA-9F09-DFDD-F3D3FEFF0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5D6CE9F-951E-C5CA-CE97-D2EDD213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91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8D774-1FE1-4DB8-F99C-DEB8A79F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940"/>
            <a:ext cx="10442249" cy="435133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800"/>
              </a:spcAft>
            </a:pPr>
            <a:r>
              <a:rPr lang="es-ES" i="1" dirty="0">
                <a:solidFill>
                  <a:srgbClr val="000000"/>
                </a:solidFill>
                <a:latin typeface="Arial" panose="020B0604020202020204" pitchFamily="34" charset="0"/>
              </a:rPr>
              <a:t>R.D. 857/2022 de 11 de octubre por el que se regulan los fondos y presupuestos operativos de las organizaciones de productos del sector de las frutas y hortalizas y de sus asociaciones en el marco de la innovación sectorial del Plan Estratégico de la Política Agraria Común.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tipo de intervención medio ambiental (1.i) para mitigar el cambio climático y adaptarse a él.</a:t>
            </a: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I.10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Certificación de la Huella de Nitrato.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También están subvencionadas las Inversiones en activos materiales (Implantación de la Huella de Nitrato)  …A.24.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-Asistencia técnica de las mejoras medioambientales. Servicios de asesoramiento.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C66475-0548-5515-9C41-6C447F9B1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A53BC39-AFCB-121B-89FA-B1A81282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EE2A659-2777-AAD4-A81F-AE79500B13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28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EE25CE6-0343-1331-9DD2-2C5BEBF38C76}"/>
              </a:ext>
            </a:extLst>
          </p:cNvPr>
          <p:cNvSpPr txBox="1"/>
          <p:nvPr/>
        </p:nvSpPr>
        <p:spPr>
          <a:xfrm>
            <a:off x="598205" y="1615153"/>
            <a:ext cx="1082752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ECO-REGIMENES EN EL MARCO DE LA ARQUITECTURA AMBIENTAL DEL PLAN ESTRATÉGICO  DE LA POLÍTICA AGRÍCOLA COMÚN</a:t>
            </a:r>
          </a:p>
          <a:p>
            <a:pPr algn="ct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el caso de las prácticas que se realicen sobre superficies de regadío, se introduce como requisito general llevar  una gestión sostenible de insumos*, con el objetivo de promover la reducción del consumo y el uso más eficiente  de agua, fertilizantes y fitosanitarios. La gestión sostenible de insumos implica: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a.  Utilizar una herramienta reconocida por la comunidad autónoma, para la gestión del agua empleada para el  riego.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b.  Disponer de un plan de abonado, elaborado por un técnico.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c.  Registrar en un cuaderno de explotación electrónico la aplicación de fertilizantes y de fitosanitarios.</a:t>
            </a:r>
          </a:p>
          <a:p>
            <a:pPr algn="just"/>
            <a:b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Descripción de las prácticas</a:t>
            </a:r>
            <a:b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ecoesquemas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dispondrán de un presupuesto anual de 1.107 millones de €, equivalente al 23 % del presupuesto  de las ayudas directas. El 2 % restante hasta llegar al porcentaje mínimo obligatorio del 25 % establecido en el  Reglamento de planes estratégicos, se computará con cargo al gasto ambiental realizado en el Segundo Pilar.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*En caso de que uno o más de los requisitos anteriores vengan obligados en estas explotaciones por estar situadas en zonas vulnerables, de  acuerdo con la Directiva 91/676/CEE del Consejo, de 12 de diciembre de 1991, relativa a la protección de las aguas contra la contaminación  producida por nitratos utilizados en la agricultura o en zonas con otras limitaciones medioambientales específicas, que eleven la línea de  base respecto a la línea de base general, las autoridades competentes deberán establecer los requisitos adicionales  necesarios  que  permitan alcanzar los objetivos de recuperación medioambiental fijados para estas zonas.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0D65AD-3530-5F32-B01C-1A6853C43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98EECB9-17E9-8A6E-3A0D-0CEC44C52D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7C494DF-8BBB-74C7-D264-59C467B63A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435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1769194-3151-EBCA-989B-4B2C57086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/>
          <a:stretch/>
        </p:blipFill>
        <p:spPr>
          <a:xfrm>
            <a:off x="0" y="982766"/>
            <a:ext cx="12192000" cy="58741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B261BC9-0105-3195-8789-69A97B671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00B462E-CA95-9C49-6E07-B3E50E4BE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D8F9A04-6DDD-B6D3-29B4-7177795949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89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CD38D9D3-BA7D-54FA-D49A-DC9718965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2"/>
          <a:stretch/>
        </p:blipFill>
        <p:spPr>
          <a:xfrm>
            <a:off x="0" y="1170774"/>
            <a:ext cx="12192000" cy="56861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5D9E142-9C59-38EE-92E1-7EB5A22D5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374A56C-1F78-8BE4-E35E-4059C46BC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DEBF148-2C05-84BB-E7D4-981C44FE64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90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6FE495-7E57-4ACC-982A-2B6113029C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Texto, Aplicación&#10;&#10;Descripción generada automáticamente con confianza media">
            <a:extLst>
              <a:ext uri="{FF2B5EF4-FFF2-40B4-BE49-F238E27FC236}">
                <a16:creationId xmlns:a16="http://schemas.microsoft.com/office/drawing/2014/main" id="{A6EEEC84-6BB5-9138-D889-ED181E85C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/>
          <a:stretch/>
        </p:blipFill>
        <p:spPr>
          <a:xfrm>
            <a:off x="0" y="1016950"/>
            <a:ext cx="12192000" cy="5838145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449C8DA-678B-1C4B-5262-3665C5BE7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1D9C86E-1BF9-B4C7-17FB-740756438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17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016F3E8-F1BB-D956-08C0-37F78C90C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2346" y="1051132"/>
            <a:ext cx="12187308" cy="580686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6C687B3-AF95-BA5F-E812-10A4FADDC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B32A8D6-9BFC-5395-453D-AB8138D70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E15A5E-9DB2-0A98-B0EF-F2D8B51E6B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771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4663C7A-B73A-A324-5C05-D95590712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/>
          <a:stretch/>
        </p:blipFill>
        <p:spPr>
          <a:xfrm>
            <a:off x="0" y="1059679"/>
            <a:ext cx="12192000" cy="57954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2B784C-D6FC-76FE-F2D1-824D96934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2FA4060-394B-9C7E-6F4D-C820DB279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957E7CE-7725-797E-45DE-EB8005C32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534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224246C-E099-EBAB-54BA-7248F4BA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/>
          <a:stretch/>
        </p:blipFill>
        <p:spPr>
          <a:xfrm>
            <a:off x="17318" y="1016950"/>
            <a:ext cx="12157364" cy="58410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6F11D68-6614-9039-5586-DDF37C6D2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400020-7C6B-B173-B57E-6055B0241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1FFD1B3-ED89-5B77-E9B9-D20CFCD07F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34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28CD519-560A-E9BC-E983-C0627CE37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/>
          <a:stretch/>
        </p:blipFill>
        <p:spPr>
          <a:xfrm>
            <a:off x="0" y="1008403"/>
            <a:ext cx="12192000" cy="58443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A38DEFB-897A-50FD-3F33-5A1E641E6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E9FCBA6-6474-2E23-F5A7-8E2DA95424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21DDE16-D054-A60F-E765-D3880CA719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06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7AF3BCB4-EB44-D2D0-D00F-525AA5B36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/>
          <a:stretch/>
        </p:blipFill>
        <p:spPr>
          <a:xfrm>
            <a:off x="2346" y="999858"/>
            <a:ext cx="12187308" cy="58581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44CFD6B-6E2C-6C02-291C-B094F7B54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4F4CD94-C303-C90D-559E-5C58F0271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7575D71-0999-C2AE-1F36-197EB82DE0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23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F1A488F-2A70-AB4F-0543-A665EAC61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/>
          <a:stretch/>
        </p:blipFill>
        <p:spPr>
          <a:xfrm>
            <a:off x="0" y="1016950"/>
            <a:ext cx="12192000" cy="58381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3E04F9-C568-36C6-0BA0-B3094F086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3110009-BF6F-C7F8-2EA9-1A1ECDDCB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6575E11-710A-44A3-B48D-A4CFFBB9B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60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A102EC0A-4073-46AA-7CB3-E485DFE35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/>
          <a:stretch/>
        </p:blipFill>
        <p:spPr>
          <a:xfrm>
            <a:off x="5623" y="999858"/>
            <a:ext cx="12180753" cy="58581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E089859-678C-D1AC-5107-61A99B6E7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F3F1CFE-2977-6CC6-BCD2-4881759C0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7757897-E085-2051-ACC3-FEF4DF699D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287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834A99F-E7BC-505B-6F45-B5F2F65DD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8"/>
          <a:stretch/>
        </p:blipFill>
        <p:spPr>
          <a:xfrm>
            <a:off x="0" y="1016950"/>
            <a:ext cx="12192000" cy="583999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272B9D-9C13-B090-1FFA-28CC3262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C3BBCC0-AF48-A2D0-F5F8-563CC90F9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80736B6-332D-5556-A6BF-B48178C6E9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429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AB6007BE-6A8D-0C2C-13B7-94EB6B552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6"/>
          <a:stretch/>
        </p:blipFill>
        <p:spPr>
          <a:xfrm>
            <a:off x="0" y="1008404"/>
            <a:ext cx="12192000" cy="58400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465293-B438-6968-404F-CBCC69C27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92BC672-A84F-8599-1D4C-D786D41B2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2F29EF3-43A7-6A97-E8E1-0E3B3BCFB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408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86C26829-D1C0-898D-A5AB-F9180E1A8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0"/>
          <a:stretch/>
        </p:blipFill>
        <p:spPr>
          <a:xfrm>
            <a:off x="0" y="1290415"/>
            <a:ext cx="12192000" cy="55646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10EF2E-B0EC-42A8-73FE-54B7BD3F4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26270EA-2C0D-6F47-3105-84715303B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A66A6A-984B-8635-E2B5-A8A6367B8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99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EBD8EA-2868-1E8B-50E9-645A29BBE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B2AA2C3-80D5-BC85-8DF8-C46D60AAC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/>
          <a:stretch/>
        </p:blipFill>
        <p:spPr>
          <a:xfrm>
            <a:off x="0" y="999858"/>
            <a:ext cx="12192000" cy="5855237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E13764E-6F53-8F4F-68D6-BBA70770EA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C4AC63-9108-1837-5079-5171BEB45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350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Aplicación&#10;&#10;Descripción generada automáticamente">
            <a:extLst>
              <a:ext uri="{FF2B5EF4-FFF2-40B4-BE49-F238E27FC236}">
                <a16:creationId xmlns:a16="http://schemas.microsoft.com/office/drawing/2014/main" id="{D7B082C5-99BE-BA83-29C0-DD2C38DA6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/>
          <a:stretch/>
        </p:blipFill>
        <p:spPr>
          <a:xfrm>
            <a:off x="0" y="1093862"/>
            <a:ext cx="12192000" cy="57583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7DA59F2-F398-7594-C66E-620D616D1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042E9F-6C03-C92F-4ECD-4558D264C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A51201E-47FB-0CAB-33CF-68CA03A47C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9404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2DBF9BC-999C-6657-8FB9-4ABB6E49C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3" b="20313"/>
          <a:stretch/>
        </p:blipFill>
        <p:spPr>
          <a:xfrm>
            <a:off x="0" y="2273182"/>
            <a:ext cx="12192000" cy="45848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B32829-70AB-C099-FA1A-564FA5DEB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3026857-AD92-4A7E-B485-03B58E72F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085C73E-346B-C8CF-0E70-23730F66ED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756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F21E34-F287-129C-0569-E7DAC885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Dr. Pedro Beltrán Medina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pbeltran@fis.upv.es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catfrut@upv.es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atención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CEF01F0-732C-6454-B41F-5825400E8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228654" y="591670"/>
            <a:ext cx="1730095" cy="274200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7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8EB5A63B-CA36-4154-14B2-F1207BA8A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65" y="1018728"/>
            <a:ext cx="8420738" cy="58820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B8AFFA-5FF9-E3D5-AE8E-64997C7EA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4B6E11A-1D6A-710F-A560-BED968922E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91128A1-73EE-F050-7602-3FE787E5C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835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Mapa&#10;&#10;Descripción generada automáticamente">
            <a:extLst>
              <a:ext uri="{FF2B5EF4-FFF2-40B4-BE49-F238E27FC236}">
                <a16:creationId xmlns:a16="http://schemas.microsoft.com/office/drawing/2014/main" id="{5A5C03E0-C701-E1C8-0690-5C10FF4FA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/>
          <a:stretch/>
        </p:blipFill>
        <p:spPr>
          <a:xfrm>
            <a:off x="416932" y="1076767"/>
            <a:ext cx="11535925" cy="57099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4AC878-FDF8-8BA4-6206-237D0D6CE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98AF1AD-A893-75C7-C380-961DD3684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3B062D4-D393-A34A-6808-1AAF98F454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629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09EEDC80-F89D-C94F-7ACA-5F35F5EB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22" y="1019276"/>
            <a:ext cx="7286388" cy="5705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F7DF97-8800-1480-2AA9-7AAE93E74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7162124-9A41-3F98-9CFA-C44F3CCC7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04CE884-238B-5571-D390-1E4F445262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7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C04C411D-90E3-C8EE-2C30-24014490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r="43258"/>
          <a:stretch/>
        </p:blipFill>
        <p:spPr>
          <a:xfrm>
            <a:off x="5043053" y="1019276"/>
            <a:ext cx="2905881" cy="5489203"/>
          </a:xfrm>
          <a:prstGeom prst="rect">
            <a:avLst/>
          </a:prstGeom>
        </p:spPr>
      </p:pic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54BE9CC-380D-ABC2-F512-9174F7E7E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87" y="1403492"/>
            <a:ext cx="2019300" cy="1095375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 con confianza media">
            <a:extLst>
              <a:ext uri="{FF2B5EF4-FFF2-40B4-BE49-F238E27FC236}">
                <a16:creationId xmlns:a16="http://schemas.microsoft.com/office/drawing/2014/main" id="{65E89201-B7FC-0062-52FD-25A7EE5ED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87" y="2846676"/>
            <a:ext cx="1905000" cy="942975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1421F0A-7D35-D061-290D-B6433A704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87" y="4130530"/>
            <a:ext cx="1847850" cy="942975"/>
          </a:xfrm>
          <a:prstGeom prst="rect">
            <a:avLst/>
          </a:prstGeom>
        </p:spPr>
      </p:pic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D562F1DF-8C4B-0151-61E5-DCFC19862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r="45531"/>
          <a:stretch/>
        </p:blipFill>
        <p:spPr>
          <a:xfrm>
            <a:off x="1440874" y="1016610"/>
            <a:ext cx="3126582" cy="54892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DA04E7-E459-BA12-11A6-2EC9DC4E1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8681782-3147-EB20-059D-390119E437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FD279A3-4977-1C9B-F39B-283D35EA8E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9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F2971-9057-D6AC-F46F-E3656D0A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7931"/>
            <a:ext cx="10515600" cy="17969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DECRETO 86/2018, de 22 de junio, del Consell, por el que se designa municipios como zonas vulnerables a la contaminación de las aguas por nitratos procedentes de fuentes agrarias en la Comunitat Valenciana.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3DEC30-97D0-2762-7368-7343B8B49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62" y="0"/>
            <a:ext cx="1620606" cy="11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50067A9-6B37-BB8D-9B89-41F958E5C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55073" r="5902" b="8193"/>
          <a:stretch/>
        </p:blipFill>
        <p:spPr bwMode="auto">
          <a:xfrm>
            <a:off x="496557" y="310948"/>
            <a:ext cx="153606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F8C8027-AA2C-A0BD-1072-A4E99AF9B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255" r="66078" b="3901"/>
          <a:stretch/>
        </p:blipFill>
        <p:spPr bwMode="auto">
          <a:xfrm>
            <a:off x="5564827" y="0"/>
            <a:ext cx="645414" cy="10192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85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3A161EAE-6365-84AA-A252-1ADC1D450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36768" r="8678" b="4915"/>
          <a:stretch/>
        </p:blipFill>
        <p:spPr>
          <a:xfrm>
            <a:off x="854363" y="922947"/>
            <a:ext cx="5657133" cy="5683385"/>
          </a:xfrm>
          <a:prstGeom prst="rect">
            <a:avLst/>
          </a:prstGeom>
        </p:spPr>
      </p:pic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0C8D7816-6B75-4B51-039F-C43D25CE3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14680" r="8868" b="4069"/>
          <a:stretch/>
        </p:blipFill>
        <p:spPr>
          <a:xfrm>
            <a:off x="7144967" y="922947"/>
            <a:ext cx="4057487" cy="569262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F1611EC-1F7A-4475-B0E0-D3E30281A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7" y="293242"/>
            <a:ext cx="11442818" cy="1088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900" b="0" i="1" u="none" strike="noStrike" baseline="0" dirty="0">
                <a:latin typeface="Arial-ItalicMT"/>
              </a:rPr>
              <a:t>Términos municipales designados como zonas vulnerables asociados a las masas de agua subterráneas afectadas por la contaminación por nitratos de origen agrario en la Comunitat Valenciana</a:t>
            </a: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3185835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656</Words>
  <Application>Microsoft Office PowerPoint</Application>
  <PresentationFormat>Panorámica</PresentationFormat>
  <Paragraphs>32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Arial-ItalicMT</vt:lpstr>
      <vt:lpstr>Calibri</vt:lpstr>
      <vt:lpstr>Calibri Light</vt:lpstr>
      <vt:lpstr>Tema de Office</vt:lpstr>
      <vt:lpstr>El regadío o es sostenible o no habrá regadío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DECRETO 86/2018, de 22 de junio, del Consell, por el que se designa municipios como zonas vulnerables a la contaminación de las aguas por nitratos procedentes de fuentes agrarias en la Comunitat Valenciana.</vt:lpstr>
      <vt:lpstr>Presentación de PowerPoint</vt:lpstr>
      <vt:lpstr>Presentación de PowerPoint</vt:lpstr>
      <vt:lpstr>Presentación de PowerPoint</vt:lpstr>
      <vt:lpstr>DECRETO 81/2022, de 10 de junio, del Consell, por el que se amplían, en el ámbito de la Comunitat Valenciana, los municipios designados como zonas vulnerables a la contaminación de las aguas subterráneas por nitratos procedentes de fuentes agrarias.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Dr. Pedro Beltrán Medina  pbeltran@fis.upv.es catfrut@upv.es 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Javier Beltran</dc:creator>
  <cp:lastModifiedBy>Pedro Javier Beltran</cp:lastModifiedBy>
  <cp:revision>11</cp:revision>
  <dcterms:created xsi:type="dcterms:W3CDTF">2023-04-03T10:05:35Z</dcterms:created>
  <dcterms:modified xsi:type="dcterms:W3CDTF">2023-04-26T09:10:35Z</dcterms:modified>
</cp:coreProperties>
</file>